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351" r:id="rId2"/>
    <p:sldId id="320" r:id="rId3"/>
    <p:sldId id="323" r:id="rId4"/>
    <p:sldId id="326" r:id="rId5"/>
    <p:sldId id="334" r:id="rId6"/>
    <p:sldId id="335" r:id="rId7"/>
    <p:sldId id="301" r:id="rId8"/>
    <p:sldId id="360" r:id="rId9"/>
    <p:sldId id="325" r:id="rId10"/>
    <p:sldId id="303" r:id="rId11"/>
    <p:sldId id="327" r:id="rId12"/>
    <p:sldId id="328" r:id="rId13"/>
    <p:sldId id="330" r:id="rId14"/>
    <p:sldId id="354" r:id="rId15"/>
    <p:sldId id="342" r:id="rId16"/>
    <p:sldId id="267" r:id="rId17"/>
    <p:sldId id="349" r:id="rId18"/>
    <p:sldId id="353" r:id="rId19"/>
    <p:sldId id="350" r:id="rId20"/>
    <p:sldId id="355" r:id="rId21"/>
    <p:sldId id="280" r:id="rId22"/>
    <p:sldId id="357" r:id="rId23"/>
    <p:sldId id="356" r:id="rId24"/>
    <p:sldId id="277" r:id="rId25"/>
    <p:sldId id="272" r:id="rId26"/>
    <p:sldId id="361" r:id="rId27"/>
    <p:sldId id="268" r:id="rId28"/>
    <p:sldId id="319" r:id="rId29"/>
    <p:sldId id="331" r:id="rId30"/>
    <p:sldId id="269" r:id="rId31"/>
    <p:sldId id="358" r:id="rId32"/>
    <p:sldId id="340" r:id="rId33"/>
    <p:sldId id="346" r:id="rId34"/>
    <p:sldId id="347" r:id="rId35"/>
    <p:sldId id="352" r:id="rId36"/>
    <p:sldId id="281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5" autoAdjust="0"/>
    <p:restoredTop sz="73929" autoAdjust="0"/>
  </p:normalViewPr>
  <p:slideViewPr>
    <p:cSldViewPr>
      <p:cViewPr varScale="1">
        <p:scale>
          <a:sx n="65" d="100"/>
          <a:sy n="65" d="100"/>
        </p:scale>
        <p:origin x="190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48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90" d="100"/>
          <a:sy n="90" d="100"/>
        </p:scale>
        <p:origin x="1926" y="-2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A934A-4F99-460F-84A1-24D250D2C01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2B3DF-98BE-474A-B2FA-95F6F8854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71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16FA10-60FF-4E02-A0C5-E20812ED497C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6B76F8-F65F-4762-BC7B-E16CBF98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1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 smtClean="0"/>
              <a:t>Providing a summary of information from the American Chemical Society 8</a:t>
            </a:r>
            <a:r>
              <a:rPr lang="en-US" sz="1600" baseline="30000" dirty="0" smtClean="0"/>
              <a:t>th</a:t>
            </a:r>
            <a:r>
              <a:rPr lang="en-US" sz="1600" baseline="0" dirty="0" smtClean="0"/>
              <a:t> edition booklet, Safety in Academic Chemistry Laboratories.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22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Some</a:t>
            </a:r>
            <a:r>
              <a:rPr lang="en-US" sz="1600" baseline="0" dirty="0" smtClean="0"/>
              <a:t> of these precautionary statements will be covered under procedures to minimize risks when working with hazardous chemicals.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27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RISK = Combination of:</a:t>
            </a:r>
          </a:p>
          <a:p>
            <a:pPr marL="465887" indent="-465887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465887" indent="-465887">
              <a:buFont typeface="Arial" panose="020B0604020202020204" pitchFamily="34" charset="0"/>
              <a:buChar char="•"/>
            </a:pPr>
            <a:r>
              <a:rPr lang="en-US" sz="1600" b="1" dirty="0"/>
              <a:t>Impact of Risk</a:t>
            </a:r>
            <a:r>
              <a:rPr lang="en-US" sz="1600" dirty="0"/>
              <a:t> the consequences if it occurs,</a:t>
            </a:r>
          </a:p>
          <a:p>
            <a:pPr marL="465887" indent="-465887">
              <a:buFont typeface="Arial" panose="020B0604020202020204" pitchFamily="34" charset="0"/>
              <a:buChar char="•"/>
            </a:pPr>
            <a:r>
              <a:rPr lang="en-US" sz="1600" b="1" dirty="0"/>
              <a:t>Probability of Risk </a:t>
            </a:r>
            <a:r>
              <a:rPr lang="en-US" sz="1600" dirty="0"/>
              <a:t>likelihood of an unwanted incident occurring (0 – 100%), it’s related to the </a:t>
            </a:r>
            <a:r>
              <a:rPr lang="en-US" sz="1600" b="1" dirty="0"/>
              <a:t>frequency</a:t>
            </a:r>
            <a:r>
              <a:rPr lang="en-US" sz="1600" dirty="0"/>
              <a:t> of exposure to the hazard.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2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Items to assess risk include the extent of exposure:</a:t>
            </a:r>
          </a:p>
          <a:p>
            <a:endParaRPr lang="en-US" sz="1600" b="1" dirty="0"/>
          </a:p>
          <a:p>
            <a:r>
              <a:rPr lang="en-US" sz="1600" b="1" dirty="0"/>
              <a:t>Dose</a:t>
            </a:r>
            <a:r>
              <a:rPr lang="en-US" sz="1600" dirty="0"/>
              <a:t> – diluted, concentrated (strength), example 1 M to 0.1 M decrease of ten fold </a:t>
            </a:r>
          </a:p>
          <a:p>
            <a:r>
              <a:rPr lang="en-US" sz="1600" b="1" dirty="0"/>
              <a:t>Duration</a:t>
            </a:r>
            <a:r>
              <a:rPr lang="en-US" sz="1600" dirty="0"/>
              <a:t> – seconds, minutes, hours (how long it lasts)</a:t>
            </a:r>
          </a:p>
          <a:p>
            <a:r>
              <a:rPr lang="en-US" sz="1600" b="1" dirty="0"/>
              <a:t>Frequency</a:t>
            </a:r>
            <a:r>
              <a:rPr lang="en-US" sz="1600" dirty="0"/>
              <a:t> – one time, several times a day (how many times)</a:t>
            </a:r>
          </a:p>
          <a:p>
            <a:r>
              <a:rPr lang="en-US" sz="1600" b="1" dirty="0"/>
              <a:t>Route</a:t>
            </a:r>
            <a:r>
              <a:rPr lang="en-US" sz="1600" dirty="0"/>
              <a:t> – skin, eyes, mucus membranes, lungs (how it affects your body)</a:t>
            </a:r>
          </a:p>
          <a:p>
            <a:r>
              <a:rPr lang="en-US" sz="1600" b="1" dirty="0"/>
              <a:t>Inherent Toxicity </a:t>
            </a:r>
            <a:r>
              <a:rPr lang="en-US" sz="1600" dirty="0"/>
              <a:t>– Acute (Single exposure), or Chronic (Repeated or Long-term exposure)</a:t>
            </a:r>
          </a:p>
          <a:p>
            <a:endParaRPr lang="en-US" sz="1600" dirty="0"/>
          </a:p>
          <a:p>
            <a:r>
              <a:rPr lang="en-US" sz="1600" dirty="0"/>
              <a:t>Procedures can </a:t>
            </a:r>
            <a:r>
              <a:rPr lang="en-US" sz="1600" b="1" dirty="0"/>
              <a:t>M</a:t>
            </a:r>
            <a:r>
              <a:rPr lang="en-US" sz="1600" dirty="0"/>
              <a:t>inimize these items to the lowest amount possible.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9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Procedures to MINIMIZE the risks of hazards in the laboratory include:</a:t>
            </a:r>
          </a:p>
          <a:p>
            <a:endParaRPr lang="en-US" sz="1600" dirty="0" smtClean="0"/>
          </a:p>
          <a:p>
            <a:pPr marL="514350" indent="-514350">
              <a:buAutoNum type="arabicPeriod"/>
            </a:pPr>
            <a:r>
              <a:rPr lang="en-US" sz="1600" dirty="0" smtClean="0"/>
              <a:t>Store books, backpacks, coats etc. on side benches.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No eating or drinking or applying cosmetics in lab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Safety glasses or goggles are required at all times.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Wearing clothing that cover the skin (shorts past knee)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Shoes - No open toes or sandals, (shoes with openings) 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Tie back or constrain long hair 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Move carefully and slowly, do not startle others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Keeping containers tightly closed when not in use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Proper labeling containers or glassware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Read the procedure before coming to lab</a:t>
            </a:r>
          </a:p>
          <a:p>
            <a:pPr marL="514350" indent="-514350">
              <a:buFontTx/>
              <a:buAutoNum type="arabicPeriod"/>
            </a:pPr>
            <a:r>
              <a:rPr lang="en-US" sz="1600" dirty="0" smtClean="0"/>
              <a:t>Follow instructions for proper disposal of lab waste – ask professor if unsure.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Procedures to </a:t>
            </a:r>
            <a:r>
              <a:rPr lang="en-US" sz="1600" b="1" dirty="0"/>
              <a:t>M</a:t>
            </a:r>
            <a:r>
              <a:rPr lang="en-US" sz="1600" dirty="0"/>
              <a:t>inimize the risks of hazards in the laboratory - continued:</a:t>
            </a:r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0070C0"/>
                </a:solidFill>
              </a:rPr>
              <a:t>Equipment Care 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Clean </a:t>
            </a:r>
            <a:r>
              <a:rPr lang="en-US" sz="1600" dirty="0" smtClean="0"/>
              <a:t>balances (use brushes for powders and crystals), and hotplates (damp paper towel) after use (if spills occurred).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Final Cleanup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Clean </a:t>
            </a:r>
            <a:r>
              <a:rPr lang="en-US" sz="1600" dirty="0" smtClean="0"/>
              <a:t>up your work area, wipe down workstation, clean glassware, and carefully place your items in your drawer.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Last Item</a:t>
            </a:r>
          </a:p>
          <a:p>
            <a:r>
              <a:rPr lang="en-US" sz="1600" dirty="0" smtClean="0"/>
              <a:t>Always wash your hands before leaving lab (right before collecting your personal items)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7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Examples of Engineering Controls</a:t>
            </a:r>
          </a:p>
          <a:p>
            <a:pPr marL="757066" indent="-757066" defTabSz="931774">
              <a:buFont typeface="+mj-lt"/>
              <a:buAutoNum type="arabicParenR"/>
              <a:defRPr/>
            </a:pPr>
            <a:r>
              <a:rPr lang="en-US" sz="1600" dirty="0"/>
              <a:t>Fume Hoods - to protect your lungs from hazardous fumes. </a:t>
            </a:r>
          </a:p>
          <a:p>
            <a:pPr marL="757066" indent="-757066">
              <a:buFont typeface="+mj-lt"/>
              <a:buAutoNum type="arabicParenR"/>
            </a:pPr>
            <a:r>
              <a:rPr lang="en-US" sz="1600" dirty="0"/>
              <a:t>Biohazard Safety Cabinets – to protect you from biohazards </a:t>
            </a:r>
            <a:r>
              <a:rPr lang="en-US" sz="1600" dirty="0" smtClean="0"/>
              <a:t>materials,</a:t>
            </a:r>
            <a:r>
              <a:rPr lang="en-US" sz="1600" baseline="0" dirty="0" smtClean="0"/>
              <a:t> it provides a sterile environment.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38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The use, function and selection of </a:t>
            </a:r>
            <a:r>
              <a:rPr lang="en-US" sz="1600" b="1" u="sng" dirty="0"/>
              <a:t>personal protective equipment</a:t>
            </a:r>
            <a:r>
              <a:rPr lang="en-US" sz="1600" b="1" dirty="0"/>
              <a:t>. </a:t>
            </a:r>
            <a:endParaRPr lang="en-US" sz="1600" dirty="0"/>
          </a:p>
          <a:p>
            <a:endParaRPr lang="en-US" sz="1600" b="1" i="1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Eye protection:</a:t>
            </a:r>
            <a:r>
              <a:rPr lang="en-US" sz="1600" i="1" dirty="0" smtClean="0">
                <a:solidFill>
                  <a:schemeClr val="tx1"/>
                </a:solidFill>
              </a:rPr>
              <a:t> safety glasses with side shields or goggles required when using glassware, or working with chemicals. Goggles provide the most protection from impact and chemical splash hazards. 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b="1" i="1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1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Gloves:</a:t>
            </a:r>
            <a:r>
              <a:rPr lang="en-US" sz="1600" i="1" dirty="0" smtClean="0">
                <a:solidFill>
                  <a:schemeClr val="tx1"/>
                </a:solidFill>
              </a:rPr>
              <a:t> chemical resistant Nitrile gloves are available. Remember all gloves have a chemical break through point; always wash off any contamination as soon as it is feasible to do so. </a:t>
            </a:r>
          </a:p>
          <a:p>
            <a:pPr defTabSz="931774">
              <a:defRPr/>
            </a:pPr>
            <a:endParaRPr lang="en-US" sz="1600" b="1" i="1" dirty="0" smtClean="0">
              <a:solidFill>
                <a:schemeClr val="tx1"/>
              </a:solidFill>
            </a:endParaRPr>
          </a:p>
          <a:p>
            <a:pPr defTabSz="931774">
              <a:defRPr/>
            </a:pPr>
            <a:r>
              <a:rPr lang="en-US" sz="1600" b="1" i="1" dirty="0" smtClean="0">
                <a:solidFill>
                  <a:schemeClr val="tx1"/>
                </a:solidFill>
              </a:rPr>
              <a:t>No </a:t>
            </a:r>
            <a:r>
              <a:rPr lang="en-US" sz="1600" b="1" i="1" dirty="0" smtClean="0">
                <a:solidFill>
                  <a:schemeClr val="tx1"/>
                </a:solidFill>
              </a:rPr>
              <a:t>Glove is Chemical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 Proof</a:t>
            </a:r>
            <a:endParaRPr lang="en-US" sz="1600" b="1" i="1" dirty="0" smtClean="0">
              <a:solidFill>
                <a:schemeClr val="tx1"/>
              </a:solidFill>
            </a:endParaRPr>
          </a:p>
          <a:p>
            <a:endParaRPr lang="en-US" sz="1600" i="1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52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Gloves:</a:t>
            </a:r>
            <a:r>
              <a:rPr lang="en-US" sz="1600" i="1" dirty="0" smtClean="0">
                <a:solidFill>
                  <a:schemeClr val="tx1"/>
                </a:solidFill>
              </a:rPr>
              <a:t> chemical resistant Nitrile gloves are available. Remember all gloves have a chemical break through point; always wash off any contamination as soon as it is feasible to do so.</a:t>
            </a:r>
          </a:p>
          <a:p>
            <a:pPr rtl="0" eaLnBrk="1" fontAlgn="t" latinLnBrk="0" hangingPunct="1"/>
            <a:r>
              <a:rPr lang="en-US" sz="1600" b="1" dirty="0"/>
              <a:t>Acetic acid 38 %</a:t>
            </a:r>
            <a:r>
              <a:rPr lang="en-US" sz="1600" dirty="0"/>
              <a:t>  -  </a:t>
            </a:r>
            <a:r>
              <a:rPr lang="en-US" sz="1600" b="1" dirty="0"/>
              <a:t>38 min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Ammonium hydroxide 29%</a:t>
            </a:r>
            <a:r>
              <a:rPr lang="en-US" sz="1600" dirty="0"/>
              <a:t>  -  </a:t>
            </a:r>
            <a:r>
              <a:rPr lang="en-US" sz="1600" b="1" dirty="0"/>
              <a:t>2.2 hrs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Hydrochloric acid  -  &gt;6 hrs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Nitric acid 10%  -   &gt; 8 hrs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Methanol  -  32 min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Sodium hydroxide 50%  -  &gt; 8 hrs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Toluene  -  11 min</a:t>
            </a:r>
            <a:endParaRPr lang="en-US" sz="1600" dirty="0"/>
          </a:p>
          <a:p>
            <a:pPr rtl="0" eaLnBrk="1" fontAlgn="t" latinLnBrk="0" hangingPunct="1"/>
            <a:r>
              <a:rPr lang="en-US" sz="1600" b="1" dirty="0"/>
              <a:t>Xylene  -  21 min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</a:p>
          <a:p>
            <a:pPr defTabSz="931774">
              <a:defRPr/>
            </a:pPr>
            <a:r>
              <a:rPr lang="en-US" sz="1600" b="1" i="1" dirty="0" smtClean="0">
                <a:solidFill>
                  <a:schemeClr val="tx1"/>
                </a:solidFill>
              </a:rPr>
              <a:t>No Glove is Chemical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 Proof , gloves have limitations - </a:t>
            </a:r>
            <a:endParaRPr lang="en-US" sz="1600" b="1" i="1" dirty="0" smtClean="0">
              <a:solidFill>
                <a:schemeClr val="tx1"/>
              </a:solidFill>
            </a:endParaRPr>
          </a:p>
          <a:p>
            <a:pPr defTabSz="931774">
              <a:defRPr/>
            </a:pPr>
            <a:r>
              <a:rPr lang="en-US" sz="1600" i="1" dirty="0" smtClean="0"/>
              <a:t>examples in advanced Chemistry - Toluene 11 min; Xylene 21 min</a:t>
            </a:r>
          </a:p>
          <a:p>
            <a:endParaRPr lang="en-US" i="1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06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>
              <a:solidFill>
                <a:schemeClr val="tx1"/>
              </a:solidFill>
            </a:endParaRPr>
          </a:p>
          <a:p>
            <a:pPr defTabSz="931774">
              <a:defRPr/>
            </a:pPr>
            <a:r>
              <a:rPr lang="en-US" sz="1600" b="1" i="1" dirty="0" smtClean="0"/>
              <a:t>Specialty Gloves: </a:t>
            </a:r>
            <a:r>
              <a:rPr lang="en-US" sz="1600" i="1" dirty="0" smtClean="0"/>
              <a:t>heat resistant gloves are available for removing items from the autoclave and drying ovens. Cryogenic gloves are available for refilling liquid nitrogen.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Objective</a:t>
            </a:r>
            <a:r>
              <a:rPr lang="en-US" sz="1600" baseline="0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of today’s</a:t>
            </a:r>
            <a:r>
              <a:rPr lang="en-US" sz="1600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of Safety Awareness Training</a:t>
            </a:r>
          </a:p>
          <a:p>
            <a:endParaRPr lang="en-US" sz="1600" dirty="0" smtClean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  <a:p>
            <a:pPr marL="582359" indent="-582359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you to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concept to maintain a safe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environment, and the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82359" indent="-582359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procedures to eliminate and/or minimize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of hazards in the </a:t>
            </a:r>
            <a:r>
              <a: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lab.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3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Inspect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 glassware before using -</a:t>
            </a:r>
            <a:endParaRPr lang="en-US" sz="1600" b="1" i="1" dirty="0" smtClean="0">
              <a:solidFill>
                <a:schemeClr val="tx1"/>
              </a:solidFill>
            </a:endParaRPr>
          </a:p>
          <a:p>
            <a:r>
              <a:rPr lang="en-US" sz="1600" b="0" i="1" dirty="0" smtClean="0">
                <a:solidFill>
                  <a:schemeClr val="tx1"/>
                </a:solidFill>
              </a:rPr>
              <a:t>If flawed</a:t>
            </a:r>
            <a:r>
              <a:rPr lang="en-US" sz="1600" b="0" i="1" baseline="0" dirty="0" smtClean="0">
                <a:solidFill>
                  <a:schemeClr val="tx1"/>
                </a:solidFill>
              </a:rPr>
              <a:t> glassware is heated there is a greater chance that if will fail and break spilling its contents.</a:t>
            </a:r>
          </a:p>
          <a:p>
            <a:endParaRPr lang="en-US" sz="1600" b="0" i="1" baseline="0" dirty="0" smtClean="0">
              <a:solidFill>
                <a:schemeClr val="tx1"/>
              </a:solidFill>
            </a:endParaRPr>
          </a:p>
          <a:p>
            <a:r>
              <a:rPr lang="en-US" sz="1600" b="0" i="1" baseline="0" dirty="0" smtClean="0">
                <a:solidFill>
                  <a:schemeClr val="tx1"/>
                </a:solidFill>
              </a:rPr>
              <a:t>Ask your TA for a replacement.</a:t>
            </a:r>
            <a:endParaRPr lang="en-US" sz="16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83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Get a sample from container</a:t>
            </a:r>
          </a:p>
          <a:p>
            <a:endParaRPr lang="en-US" i="1" dirty="0" smtClean="0">
              <a:solidFill>
                <a:schemeClr val="tx1"/>
              </a:solidFill>
            </a:endParaRPr>
          </a:p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Broken or flawed glassware disposal: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</a:p>
          <a:p>
            <a:pPr lvl="0"/>
            <a:endParaRPr lang="en-US" sz="1600" i="1" dirty="0" smtClean="0">
              <a:solidFill>
                <a:schemeClr val="tx1"/>
              </a:solidFill>
            </a:endParaRPr>
          </a:p>
          <a:p>
            <a:pPr lvl="0"/>
            <a:r>
              <a:rPr lang="en-US" sz="1600" i="1" dirty="0" smtClean="0">
                <a:solidFill>
                  <a:schemeClr val="tx1"/>
                </a:solidFill>
              </a:rPr>
              <a:t>For Flawed glassware – star cracks in test tubes, cracks or chips</a:t>
            </a:r>
            <a:r>
              <a:rPr lang="en-US" sz="1600" i="1" baseline="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in glassware – notify your TA for a replacement</a:t>
            </a:r>
          </a:p>
          <a:p>
            <a:pPr lvl="0"/>
            <a:r>
              <a:rPr lang="en-US" sz="1600" i="1" dirty="0" smtClean="0">
                <a:solidFill>
                  <a:schemeClr val="tx1"/>
                </a:solidFill>
              </a:rPr>
              <a:t>Notify a TA for cleanup of broken glass </a:t>
            </a:r>
          </a:p>
          <a:p>
            <a:pPr lvl="0"/>
            <a:r>
              <a:rPr lang="en-US" sz="1600" i="1" dirty="0" smtClean="0">
                <a:solidFill>
                  <a:schemeClr val="tx1"/>
                </a:solidFill>
              </a:rPr>
              <a:t>The TA will use a barrier device, (no bare hands for small broken pieces) small dust broom, or damp (doubled thickness) paper towel. </a:t>
            </a:r>
          </a:p>
          <a:p>
            <a:pPr lvl="0"/>
            <a:r>
              <a:rPr lang="en-US" sz="1600" i="1" dirty="0" smtClean="0">
                <a:solidFill>
                  <a:schemeClr val="tx1"/>
                </a:solidFill>
              </a:rPr>
              <a:t>Place all pieces and paper towel used for final cleanup into broken glass storage container.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36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 smtClean="0">
                <a:solidFill>
                  <a:schemeClr val="tx1"/>
                </a:solidFill>
              </a:rPr>
              <a:t>Remember no bare hands!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6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Glassware</a:t>
            </a:r>
            <a:r>
              <a:rPr lang="en-US" sz="1600" baseline="0" dirty="0" smtClean="0"/>
              <a:t> </a:t>
            </a:r>
            <a:r>
              <a:rPr lang="en-US" sz="1600" baseline="0" dirty="0" smtClean="0"/>
              <a:t>Safety 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Glassware handling – use two hands to transport glassware. Place one hand one the side and one hand underneath.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39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600" b="1" i="1" dirty="0" smtClean="0">
                <a:solidFill>
                  <a:schemeClr val="tx1"/>
                </a:solidFill>
              </a:rPr>
              <a:t>Clean up </a:t>
            </a:r>
            <a:r>
              <a:rPr lang="en-US" sz="1600" b="1" i="1" dirty="0" smtClean="0"/>
              <a:t>balance pans</a:t>
            </a:r>
            <a:r>
              <a:rPr lang="en-US" sz="1600" i="1" dirty="0" smtClean="0">
                <a:solidFill>
                  <a:schemeClr val="tx1"/>
                </a:solidFill>
              </a:rPr>
              <a:t> if you missed your weigh boat: Please use the brush to remove spilled powders, also wipe up residue using a damp paper towel to clean </a:t>
            </a:r>
            <a:r>
              <a:rPr lang="en-US" sz="1600" i="1" dirty="0" smtClean="0"/>
              <a:t>balance</a:t>
            </a:r>
            <a:r>
              <a:rPr lang="en-US" sz="1600" i="1" dirty="0" smtClean="0">
                <a:solidFill>
                  <a:schemeClr val="tx1"/>
                </a:solidFill>
              </a:rPr>
              <a:t> and countertop. </a:t>
            </a:r>
          </a:p>
          <a:p>
            <a:pPr defTabSz="931774">
              <a:defRPr/>
            </a:pPr>
            <a:endParaRPr lang="en-US" sz="1600" i="1" dirty="0" smtClean="0">
              <a:solidFill>
                <a:schemeClr val="tx1"/>
              </a:solidFill>
            </a:endParaRPr>
          </a:p>
          <a:p>
            <a:pPr defTabSz="931774">
              <a:defRPr/>
            </a:pPr>
            <a:r>
              <a:rPr lang="en-US" sz="1600" i="1" dirty="0" smtClean="0">
                <a:solidFill>
                  <a:schemeClr val="tx1"/>
                </a:solidFill>
              </a:rPr>
              <a:t>If corrosive</a:t>
            </a:r>
            <a:r>
              <a:rPr lang="en-US" sz="1600" i="1" baseline="0" dirty="0" smtClean="0">
                <a:solidFill>
                  <a:schemeClr val="tx1"/>
                </a:solidFill>
              </a:rPr>
              <a:t> material is left on the balance pan it will start to corrode the finish, it will also start to discolor the display and plastic parts.</a:t>
            </a:r>
            <a:endParaRPr lang="en-US" sz="1600" i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59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Chemical waste management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 procedures at St. Norbert College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 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Proper disposal</a:t>
            </a:r>
            <a:r>
              <a:rPr lang="en-US" sz="1600" i="1" dirty="0" smtClean="0">
                <a:solidFill>
                  <a:schemeClr val="tx1"/>
                </a:solidFill>
              </a:rPr>
              <a:t> - capture all flammable, toxic, or corrosive wastes. The Professor will give special instructions before performing experiment. 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i="1" dirty="0" smtClean="0">
              <a:solidFill>
                <a:schemeClr val="tx1"/>
              </a:solidFill>
            </a:endParaRPr>
          </a:p>
          <a:p>
            <a:r>
              <a:rPr lang="en-US" sz="1600" i="1" dirty="0" smtClean="0">
                <a:solidFill>
                  <a:schemeClr val="tx1"/>
                </a:solidFill>
              </a:rPr>
              <a:t>The most common method will be to pour wastes into a labeled container in the fume hood. 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Most General CHEM lab waste can </a:t>
            </a:r>
          </a:p>
          <a:p>
            <a:pPr marL="0" indent="0">
              <a:buNone/>
            </a:pPr>
            <a:r>
              <a:rPr lang="en-US" sz="1600" i="1" dirty="0" smtClean="0"/>
              <a:t>u</a:t>
            </a:r>
            <a:r>
              <a:rPr lang="en-US" sz="1600" i="1" dirty="0" smtClean="0">
                <a:solidFill>
                  <a:schemeClr val="tx1"/>
                </a:solidFill>
              </a:rPr>
              <a:t>sually be neutralized and treated.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Chemical waste management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 procedures at St. Norbert </a:t>
            </a:r>
            <a:r>
              <a:rPr lang="en-US" sz="1600" b="1" i="1" baseline="0" dirty="0" smtClean="0">
                <a:solidFill>
                  <a:schemeClr val="tx1"/>
                </a:solidFill>
              </a:rPr>
              <a:t>College for upper level classes.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 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Proper disposal</a:t>
            </a:r>
            <a:r>
              <a:rPr lang="en-US" sz="1600" i="1" dirty="0" smtClean="0">
                <a:solidFill>
                  <a:schemeClr val="tx1"/>
                </a:solidFill>
              </a:rPr>
              <a:t> - capture all flammable, toxic, or corrosive wastes. The Professor will give special instructions before performing experiment. 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i="1" dirty="0" smtClean="0">
              <a:solidFill>
                <a:schemeClr val="tx1"/>
              </a:solidFill>
            </a:endParaRPr>
          </a:p>
          <a:p>
            <a:r>
              <a:rPr lang="en-US" sz="1600" i="1" dirty="0" smtClean="0">
                <a:solidFill>
                  <a:schemeClr val="tx1"/>
                </a:solidFill>
              </a:rPr>
              <a:t>The most common method will be to pour wastes into a labeled container in the fume hood. Please fill out a label or tag with the name the waste material.</a:t>
            </a:r>
          </a:p>
          <a:p>
            <a:endParaRPr lang="en-US" sz="1600" i="1" dirty="0" smtClean="0">
              <a:solidFill>
                <a:schemeClr val="tx1"/>
              </a:solidFill>
            </a:endParaRPr>
          </a:p>
          <a:p>
            <a:pPr defTabSz="931774">
              <a:defRPr/>
            </a:pPr>
            <a:r>
              <a:rPr lang="en-US" sz="1600" i="1" dirty="0" smtClean="0">
                <a:solidFill>
                  <a:schemeClr val="tx1"/>
                </a:solidFill>
              </a:rPr>
              <a:t>Large quantities of bases or acids will be collected in a 5 gallon pail in the fume hood.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53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Emergency</a:t>
            </a:r>
            <a:r>
              <a:rPr lang="en-US" sz="1600" baseline="0" dirty="0" smtClean="0"/>
              <a:t> phones and maps are located in the hallways near exits. There are also fire alarm pull stations to use in case of a fire and the alarm is not already sounding.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6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/>
              <a:t>Fire prevention and fire emergency response:</a:t>
            </a:r>
          </a:p>
          <a:p>
            <a:r>
              <a:rPr lang="en-US" sz="1600" b="1" i="1" dirty="0"/>
              <a:t>Prevention </a:t>
            </a:r>
            <a:r>
              <a:rPr lang="en-US" sz="1600" b="1" i="1" dirty="0" smtClean="0"/>
              <a:t>-</a:t>
            </a:r>
            <a:r>
              <a:rPr lang="en-US" sz="1600" b="0" i="0" baseline="0" dirty="0"/>
              <a:t> </a:t>
            </a:r>
            <a:r>
              <a:rPr lang="en-US" sz="1600" i="1" dirty="0" smtClean="0"/>
              <a:t>Use </a:t>
            </a:r>
            <a:r>
              <a:rPr lang="en-US" sz="1600" i="1" dirty="0"/>
              <a:t>hotplates or sand baths instead of Bunsen burners, if possible, to heat liquids. </a:t>
            </a:r>
            <a:endParaRPr lang="en-US" sz="1600" b="1" i="1" dirty="0"/>
          </a:p>
          <a:p>
            <a:pPr defTabSz="931774">
              <a:defRPr/>
            </a:pPr>
            <a:r>
              <a:rPr lang="en-US" sz="1600" i="1" dirty="0"/>
              <a:t>Maintain clearance between hot surfaces and flammable materials.</a:t>
            </a:r>
            <a:endParaRPr lang="en-US" sz="1600" b="1" i="1" dirty="0"/>
          </a:p>
          <a:p>
            <a:pPr defTabSz="931774">
              <a:defRPr/>
            </a:pPr>
            <a:r>
              <a:rPr lang="en-US" sz="1600" b="1" i="1" dirty="0"/>
              <a:t>Emergency Response -</a:t>
            </a:r>
          </a:p>
          <a:p>
            <a:pPr defTabSz="931774">
              <a:defRPr/>
            </a:pPr>
            <a:r>
              <a:rPr lang="en-US" sz="1600" b="1" i="1" dirty="0"/>
              <a:t>If there is a fire alarm during class</a:t>
            </a:r>
            <a:r>
              <a:rPr lang="en-US" sz="1600" i="1" dirty="0"/>
              <a:t>, turn off equipment, like hot plates, or Bunsen burners, and calmly proceed to the nearest exit. </a:t>
            </a:r>
            <a:endParaRPr lang="en-US" sz="1600" dirty="0"/>
          </a:p>
          <a:p>
            <a:endParaRPr lang="en-US" sz="800" dirty="0" smtClean="0"/>
          </a:p>
          <a:p>
            <a:r>
              <a:rPr lang="en-US" sz="1600" b="1" i="1" dirty="0"/>
              <a:t>In case of fire in lab:</a:t>
            </a:r>
            <a:endParaRPr lang="en-US" sz="1600" dirty="0"/>
          </a:p>
          <a:p>
            <a:r>
              <a:rPr lang="en-US" sz="1600" i="1" dirty="0"/>
              <a:t>Turn off heat source; smother flames if possible by pouring clay or sand from spill control container over material. </a:t>
            </a:r>
            <a:endParaRPr lang="en-US" sz="1600" b="1" i="1" dirty="0"/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 smtClean="0"/>
              <a:t>Alert professor and TA - Exit the lab warning others as you follow the exit route.  </a:t>
            </a:r>
            <a:endParaRPr lang="en-US" sz="1600" dirty="0" smtClean="0"/>
          </a:p>
          <a:p>
            <a:pPr defTabSz="931774">
              <a:defRPr/>
            </a:pPr>
            <a:endParaRPr lang="en-US" sz="1600" b="1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65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P</a:t>
            </a:r>
            <a:r>
              <a:rPr lang="en-US" sz="1600" dirty="0"/>
              <a:t>repare for emergencies by knowing what steps to take to MINIMIZE harm or injury.</a:t>
            </a:r>
          </a:p>
          <a:p>
            <a:endParaRPr lang="en-US" sz="1600" dirty="0"/>
          </a:p>
          <a:p>
            <a:pPr marL="757066" indent="-757066">
              <a:buFont typeface="+mj-lt"/>
              <a:buAutoNum type="arabicParenR"/>
            </a:pPr>
            <a:r>
              <a:rPr lang="en-US" sz="1600" dirty="0"/>
              <a:t>Always report incidents as soon as possible to your professor</a:t>
            </a:r>
          </a:p>
          <a:p>
            <a:pPr marL="757066" indent="-757066">
              <a:buFont typeface="+mj-lt"/>
              <a:buAutoNum type="arabicParenR"/>
            </a:pPr>
            <a:r>
              <a:rPr lang="en-US" sz="1600" dirty="0"/>
              <a:t>Know where emergency equipment is located in the laboratories</a:t>
            </a:r>
          </a:p>
          <a:p>
            <a:pPr marL="757066" indent="-757066">
              <a:buFont typeface="+mj-lt"/>
              <a:buAutoNum type="arabicParenR"/>
            </a:pPr>
            <a:r>
              <a:rPr lang="en-US" sz="1600" dirty="0"/>
              <a:t>First Aid Kit</a:t>
            </a:r>
          </a:p>
          <a:p>
            <a:r>
              <a:rPr lang="en-US" sz="1600" dirty="0"/>
              <a:t>Example of a finger needle stick, and 3</a:t>
            </a:r>
            <a:r>
              <a:rPr lang="en-US" sz="1600" baseline="30000" dirty="0"/>
              <a:t>rd</a:t>
            </a:r>
            <a:r>
              <a:rPr lang="en-US" sz="1600" dirty="0"/>
              <a:t> degree formic acid chemical </a:t>
            </a:r>
            <a:r>
              <a:rPr lang="en-US" sz="1600" dirty="0" smtClean="0"/>
              <a:t>bur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smtClean="0"/>
              <a:t>Injuries:</a:t>
            </a:r>
            <a:r>
              <a:rPr lang="en-US" sz="1200" i="1" dirty="0" smtClean="0"/>
              <a:t> The main goal of reporting injuries is to eliminate hazards, and to prevent future injuries from happening.</a:t>
            </a:r>
            <a:endParaRPr lang="en-US" sz="1200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You can use </a:t>
            </a:r>
            <a:r>
              <a:rPr lang="en-US" sz="1600" dirty="0"/>
              <a:t>the </a:t>
            </a:r>
            <a:r>
              <a:rPr lang="en-US" sz="1600" b="1" dirty="0"/>
              <a:t>RAMP</a:t>
            </a:r>
            <a:r>
              <a:rPr lang="en-US" sz="1600" dirty="0"/>
              <a:t> </a:t>
            </a:r>
            <a:r>
              <a:rPr lang="en-US" sz="1600" dirty="0" smtClean="0"/>
              <a:t>concept to work safely in labs: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b="1" dirty="0"/>
              <a:t>R</a:t>
            </a:r>
            <a:r>
              <a:rPr lang="en-US" sz="1600" dirty="0"/>
              <a:t>ecognize hazards</a:t>
            </a:r>
          </a:p>
          <a:p>
            <a:r>
              <a:rPr lang="en-US" sz="1600" b="1" dirty="0"/>
              <a:t>A</a:t>
            </a:r>
            <a:r>
              <a:rPr lang="en-US" sz="1600" dirty="0"/>
              <a:t>ssess the risks of hazards</a:t>
            </a:r>
          </a:p>
          <a:p>
            <a:r>
              <a:rPr lang="en-US" sz="1600" b="1" dirty="0"/>
              <a:t>M</a:t>
            </a:r>
            <a:r>
              <a:rPr lang="en-US" sz="1600" dirty="0"/>
              <a:t>inimize the risks of hazards</a:t>
            </a:r>
          </a:p>
          <a:p>
            <a:r>
              <a:rPr lang="en-US" sz="1600" b="1" dirty="0"/>
              <a:t>P</a:t>
            </a:r>
            <a:r>
              <a:rPr lang="en-US" sz="1600" dirty="0"/>
              <a:t>repare for emergencies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40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600" i="1" dirty="0"/>
              <a:t>If you are wearing your safety glasses with side shields or goggles during laboratory experiments this shouldn't have to be used for washing chemicals or other contaminates out your eyes. </a:t>
            </a:r>
          </a:p>
          <a:p>
            <a:pPr defTabSz="931774">
              <a:defRPr/>
            </a:pPr>
            <a:endParaRPr lang="en-US" sz="1600" i="1" dirty="0" smtClean="0"/>
          </a:p>
          <a:p>
            <a:pPr defTabSz="931774">
              <a:defRPr/>
            </a:pPr>
            <a:r>
              <a:rPr lang="en-US" sz="1600" i="1" dirty="0" smtClean="0"/>
              <a:t>Precautionary Statements -response </a:t>
            </a:r>
            <a:endParaRPr lang="en-US" sz="1600" i="1" dirty="0"/>
          </a:p>
          <a:p>
            <a:endParaRPr lang="en-US" sz="1600" dirty="0" smtClean="0"/>
          </a:p>
          <a:p>
            <a:r>
              <a:rPr lang="en-US" sz="1600" dirty="0" smtClean="0">
                <a:highlight>
                  <a:srgbClr val="FFFF00"/>
                </a:highlight>
              </a:rPr>
              <a:t>P303 + P361 + P353	IF ON SKIN (or hair): Remove/Take Off immediately all contaminated clothing. Rinse skin with water/shower.</a:t>
            </a:r>
          </a:p>
          <a:p>
            <a:r>
              <a:rPr lang="en-US" sz="1600" dirty="0" smtClean="0">
                <a:highlight>
                  <a:srgbClr val="FFFF00"/>
                </a:highlight>
              </a:rPr>
              <a:t>P304 + P340	IF INHALED: Remove victim to fresh air and keep at rest in a position comfortable for breathing.</a:t>
            </a:r>
          </a:p>
          <a:p>
            <a:r>
              <a:rPr lang="en-US" sz="1600" dirty="0" smtClean="0">
                <a:highlight>
                  <a:srgbClr val="FFFF00"/>
                </a:highlight>
              </a:rPr>
              <a:t>P305 + P351 + P338: 	IF IN EYES: Rinse cautiously with water for several minutes. Remove contact lenses, if present and easy to do. Continue rinsing.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5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Video – Eyewash Operation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2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i="1" dirty="0"/>
              <a:t>Always maintain unobstructed access to emergency equipment! (Click)</a:t>
            </a:r>
          </a:p>
          <a:p>
            <a:r>
              <a:rPr lang="en-US" sz="1600" i="1" dirty="0" smtClean="0"/>
              <a:t>Do not block access with carts, (Click) chairs, (Click) or anything else</a:t>
            </a:r>
            <a:r>
              <a:rPr lang="en-US" sz="1600" i="1" dirty="0" smtClean="0"/>
              <a:t>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If you see this… please clear area before starting to work in lab.</a:t>
            </a:r>
            <a:endParaRPr lang="en-US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3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/>
              <a:t>Very Small spills:</a:t>
            </a:r>
            <a:r>
              <a:rPr lang="en-US" sz="1600" i="1" dirty="0"/>
              <a:t> less than a test tube ~ 10 mL </a:t>
            </a:r>
            <a:r>
              <a:rPr lang="en-US" sz="1600" i="1" dirty="0" smtClean="0"/>
              <a:t>use a few of paper  towels for clean up</a:t>
            </a:r>
            <a:r>
              <a:rPr lang="en-US" sz="1600" i="1" dirty="0"/>
              <a:t>. </a:t>
            </a:r>
          </a:p>
          <a:p>
            <a:pPr defTabSz="931774">
              <a:defRPr/>
            </a:pPr>
            <a:endParaRPr lang="en-US" i="1" dirty="0"/>
          </a:p>
          <a:p>
            <a:pPr defTabSz="931774">
              <a:defRPr/>
            </a:pPr>
            <a:endParaRPr lang="en-US" dirty="0" smtClean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5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/>
              <a:t>Simple spills: less than a Liter. </a:t>
            </a:r>
            <a:r>
              <a:rPr lang="en-US" sz="1600" b="1" i="1" dirty="0" smtClean="0"/>
              <a:t> Clear Spill Zone.</a:t>
            </a:r>
            <a:r>
              <a:rPr lang="en-US" sz="1600" b="1" i="1" baseline="0" dirty="0" smtClean="0"/>
              <a:t> </a:t>
            </a:r>
            <a:r>
              <a:rPr lang="en-US" sz="1600" i="1" dirty="0"/>
              <a:t>Notify your TA or Professor, they will neutralize spills before starting to clean up. </a:t>
            </a:r>
          </a:p>
          <a:p>
            <a:r>
              <a:rPr lang="en-US" sz="1600" i="1" dirty="0" smtClean="0"/>
              <a:t>Acid spills – use Sodium bicarbonate (Baking Soda)</a:t>
            </a:r>
          </a:p>
          <a:p>
            <a:r>
              <a:rPr lang="en-US" sz="1600" i="1" dirty="0" smtClean="0"/>
              <a:t>Base spills – use Citric acid</a:t>
            </a:r>
            <a:endParaRPr lang="en-US" sz="1600" i="1" dirty="0"/>
          </a:p>
          <a:p>
            <a:r>
              <a:rPr lang="en-US" sz="1600" i="1" dirty="0"/>
              <a:t>Use plenty of paper towels for cleanup.</a:t>
            </a:r>
            <a:endParaRPr lang="en-US" sz="1600" b="1" i="1" dirty="0"/>
          </a:p>
          <a:p>
            <a:endParaRPr lang="en-US" i="1" dirty="0" smtClean="0"/>
          </a:p>
          <a:p>
            <a:pPr defTabSz="931774">
              <a:defRPr/>
            </a:pPr>
            <a:endParaRPr lang="en-US" i="1" dirty="0"/>
          </a:p>
          <a:p>
            <a:pPr defTabSz="931774">
              <a:defRPr/>
            </a:pPr>
            <a:endParaRPr lang="en-US" dirty="0" smtClean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0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1" dirty="0"/>
              <a:t>Complex spills: (rare) </a:t>
            </a:r>
          </a:p>
          <a:p>
            <a:r>
              <a:rPr lang="en-US" sz="1600" b="1" i="1" dirty="0" smtClean="0"/>
              <a:t>Can effect individuals or the environment, may require outside help for cleanup.</a:t>
            </a:r>
          </a:p>
          <a:p>
            <a:r>
              <a:rPr lang="en-US" sz="1600" b="1" i="1" dirty="0"/>
              <a:t>Remove ignition sources – if safe to do so.</a:t>
            </a:r>
          </a:p>
          <a:p>
            <a:r>
              <a:rPr lang="en-US" sz="1600" b="1" i="1" dirty="0" smtClean="0"/>
              <a:t>Evacuate the room and wait for further instructions</a:t>
            </a:r>
            <a:endParaRPr lang="en-US" sz="1600" b="1" i="1" dirty="0"/>
          </a:p>
          <a:p>
            <a:r>
              <a:rPr lang="en-US" sz="1600" dirty="0"/>
              <a:t>Large Spills of:</a:t>
            </a:r>
          </a:p>
          <a:p>
            <a:r>
              <a:rPr lang="en-US" sz="1600" dirty="0"/>
              <a:t> volatile chemicals</a:t>
            </a:r>
          </a:p>
          <a:p>
            <a:endParaRPr lang="en-US" i="1" dirty="0" smtClean="0"/>
          </a:p>
          <a:p>
            <a:pPr defTabSz="931774">
              <a:defRPr/>
            </a:pPr>
            <a:endParaRPr lang="en-US" i="1" dirty="0"/>
          </a:p>
          <a:p>
            <a:pPr defTabSz="931774">
              <a:defRPr/>
            </a:pPr>
            <a:endParaRPr lang="en-US" dirty="0" smtClean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2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600" b="1" i="1" dirty="0" smtClean="0">
                <a:solidFill>
                  <a:schemeClr val="tx1"/>
                </a:solidFill>
              </a:rPr>
              <a:t>If you need assistance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  <a:r>
              <a:rPr lang="en-US" sz="1600" b="1" i="1" dirty="0" smtClean="0">
                <a:solidFill>
                  <a:schemeClr val="tx1"/>
                </a:solidFill>
              </a:rPr>
              <a:t>or have any questions</a:t>
            </a:r>
            <a:r>
              <a:rPr lang="en-US" sz="1600" i="1" dirty="0" smtClean="0">
                <a:solidFill>
                  <a:schemeClr val="tx1"/>
                </a:solidFill>
              </a:rPr>
              <a:t> about the experiment or procedures please ask.</a:t>
            </a:r>
          </a:p>
          <a:p>
            <a:pPr defTabSz="931774">
              <a:defRPr/>
            </a:pPr>
            <a:endParaRPr lang="en-US" sz="1600" i="1" dirty="0"/>
          </a:p>
          <a:p>
            <a:pPr defTabSz="931774">
              <a:defRPr/>
            </a:pPr>
            <a:r>
              <a:rPr lang="en-US" sz="1600" i="1" dirty="0"/>
              <a:t>We want you to be able perform all experiments in a safe manner, following safety procedures and techniques.</a:t>
            </a:r>
          </a:p>
          <a:p>
            <a:pPr defTabSz="931774">
              <a:defRPr/>
            </a:pPr>
            <a:endParaRPr lang="en-US" sz="1600" i="1" dirty="0"/>
          </a:p>
          <a:p>
            <a:pPr defTabSz="931774">
              <a:defRPr/>
            </a:pPr>
            <a:r>
              <a:rPr lang="en-US" sz="1600" i="1" dirty="0"/>
              <a:t>If you pay attention to details, follow instructions, use the </a:t>
            </a:r>
            <a:r>
              <a:rPr lang="en-US" sz="1600" b="1" i="1" dirty="0"/>
              <a:t>RAMP</a:t>
            </a:r>
            <a:r>
              <a:rPr lang="en-US" sz="1600" i="1" dirty="0"/>
              <a:t> concept to learn how to </a:t>
            </a:r>
            <a:r>
              <a:rPr lang="en-US" sz="1600" b="1" i="1" dirty="0"/>
              <a:t>R</a:t>
            </a:r>
            <a:r>
              <a:rPr lang="en-US" sz="1600" i="1" dirty="0" smtClean="0"/>
              <a:t>ecognize</a:t>
            </a:r>
            <a:r>
              <a:rPr lang="en-US" sz="1600" i="1" dirty="0"/>
              <a:t> hazards, </a:t>
            </a:r>
            <a:r>
              <a:rPr lang="en-US" sz="1600" b="1" i="1" dirty="0"/>
              <a:t>A</a:t>
            </a:r>
            <a:r>
              <a:rPr lang="en-US" sz="1600" i="1" dirty="0"/>
              <a:t>ssess the risks of hazards, </a:t>
            </a:r>
            <a:r>
              <a:rPr lang="en-US" sz="1600" b="1" i="1" dirty="0"/>
              <a:t>M</a:t>
            </a:r>
            <a:r>
              <a:rPr lang="en-US" sz="1600" i="1" dirty="0"/>
              <a:t>inimize risks by using control methods </a:t>
            </a:r>
            <a:r>
              <a:rPr lang="en-US" sz="1600" i="1" dirty="0" smtClean="0"/>
              <a:t>and procedures</a:t>
            </a:r>
            <a:r>
              <a:rPr lang="en-US" sz="1600" i="1" dirty="0"/>
              <a:t>. </a:t>
            </a:r>
            <a:r>
              <a:rPr lang="en-US" sz="1600" b="1" i="1" dirty="0"/>
              <a:t>P</a:t>
            </a:r>
            <a:r>
              <a:rPr lang="en-US" sz="1600" i="1" dirty="0"/>
              <a:t>repare for emergencies by knowing what steps to take to reduce harm or injuries and property damage.  You will be able to work safely in any career that you choose.</a:t>
            </a:r>
          </a:p>
          <a:p>
            <a:endParaRPr lang="en-US" sz="1600" dirty="0" smtClean="0"/>
          </a:p>
          <a:p>
            <a:pPr defTabSz="931774">
              <a:defRPr/>
            </a:pPr>
            <a:r>
              <a:rPr lang="en-US" sz="1600" i="1" dirty="0" smtClean="0"/>
              <a:t>We </a:t>
            </a:r>
            <a:r>
              <a:rPr lang="en-US" sz="1600" i="1" dirty="0"/>
              <a:t>all have a role in working safely and </a:t>
            </a:r>
            <a:r>
              <a:rPr lang="en-US" sz="1600" i="1" dirty="0" smtClean="0"/>
              <a:t>minimizing</a:t>
            </a:r>
            <a:r>
              <a:rPr lang="en-US" sz="1600" i="1" dirty="0"/>
              <a:t> </a:t>
            </a:r>
            <a:r>
              <a:rPr lang="en-US" sz="1600" i="1" dirty="0" smtClean="0"/>
              <a:t>risks</a:t>
            </a:r>
            <a:r>
              <a:rPr lang="en-US" sz="1600" i="1" baseline="0" dirty="0" smtClean="0"/>
              <a:t> in labs.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0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600" b="1" dirty="0"/>
              <a:t>R</a:t>
            </a:r>
            <a:r>
              <a:rPr lang="en-US" sz="1600" dirty="0"/>
              <a:t>ecognize Hazards - A </a:t>
            </a:r>
            <a:r>
              <a:rPr lang="en-US" sz="1600" b="1" dirty="0"/>
              <a:t>HAZARD</a:t>
            </a:r>
            <a:r>
              <a:rPr lang="en-US" sz="1600" dirty="0"/>
              <a:t> is a potential source of danger or harm. If chemical hazards go unrecognized, unexpected events resulting in personal injury and or property damage can (and do) occur. </a:t>
            </a:r>
          </a:p>
          <a:p>
            <a:endParaRPr lang="en-US" sz="1600" dirty="0" smtClean="0"/>
          </a:p>
          <a:p>
            <a:pPr defTabSz="931774">
              <a:defRPr/>
            </a:pPr>
            <a:r>
              <a:rPr lang="en-US" sz="1600" dirty="0"/>
              <a:t>In the </a:t>
            </a:r>
            <a:r>
              <a:rPr lang="en-US" sz="1600" dirty="0" smtClean="0"/>
              <a:t>lab </a:t>
            </a:r>
            <a:r>
              <a:rPr lang="en-US" sz="1600" dirty="0"/>
              <a:t>you can encounter physical, health, or environmental hazards. Labels will have one or more of the Hazard Communication Pictograms.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9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 </a:t>
            </a:r>
          </a:p>
          <a:p>
            <a:endParaRPr lang="en-US" dirty="0" smtClean="0"/>
          </a:p>
          <a:p>
            <a:pPr defTabSz="931774">
              <a:defRPr/>
            </a:pPr>
            <a:r>
              <a:rPr lang="en-US" sz="1600" dirty="0"/>
              <a:t>In the </a:t>
            </a:r>
            <a:r>
              <a:rPr lang="en-US" sz="1600" dirty="0" smtClean="0"/>
              <a:t>lab </a:t>
            </a:r>
            <a:r>
              <a:rPr lang="en-US" sz="1600" dirty="0"/>
              <a:t>you can encounter physical hazards or health hazards.</a:t>
            </a:r>
          </a:p>
          <a:p>
            <a:endParaRPr lang="en-US" sz="1600" dirty="0" smtClean="0"/>
          </a:p>
          <a:p>
            <a:pPr defTabSz="931774"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Hazard Communication Standard Pictograms </a:t>
            </a:r>
          </a:p>
          <a:p>
            <a:endParaRPr lang="en-US" sz="1600" dirty="0" smtClean="0"/>
          </a:p>
          <a:p>
            <a:r>
              <a:rPr lang="en-US" sz="1600" dirty="0"/>
              <a:t>Flammable – Physical</a:t>
            </a:r>
          </a:p>
          <a:p>
            <a:r>
              <a:rPr lang="en-US" sz="1600" dirty="0"/>
              <a:t>Corrosive  – Physical</a:t>
            </a:r>
          </a:p>
          <a:p>
            <a:pPr defTabSz="931774">
              <a:defRPr/>
            </a:pPr>
            <a:r>
              <a:rPr lang="en-US" sz="1600" dirty="0"/>
              <a:t>Toxic – Environmental - </a:t>
            </a:r>
            <a:r>
              <a:rPr lang="en-US" sz="1600" b="1" dirty="0"/>
              <a:t>Hazardous to the aquatic environment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 </a:t>
            </a:r>
          </a:p>
          <a:p>
            <a:r>
              <a:rPr lang="en-US" sz="1600" dirty="0"/>
              <a:t>Health hazards.</a:t>
            </a:r>
          </a:p>
          <a:p>
            <a:endParaRPr lang="en-US" sz="1600" dirty="0"/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Skin corrosion, serious eye damage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Skin and Eye Irritant </a:t>
            </a:r>
            <a:endParaRPr lang="en-US" sz="1600" dirty="0"/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Carcinogen, Specific Target Organ Toxin,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Aspiration hazard, Respiratory sensitizer,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Reproductive Toxin </a:t>
            </a:r>
            <a:endParaRPr lang="en-US" sz="1600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4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Two signal words Danger or Warning</a:t>
            </a:r>
          </a:p>
          <a:p>
            <a:r>
              <a:rPr lang="en-US" sz="1600" baseline="0" dirty="0" smtClean="0"/>
              <a:t>Danger – will cause harm</a:t>
            </a:r>
          </a:p>
          <a:p>
            <a:r>
              <a:rPr lang="en-US" sz="1600" baseline="0" dirty="0" smtClean="0"/>
              <a:t>Warning – may cause harm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Acetone – main ingredient in Nail Polish Remover,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22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Two signal words Danger or Warning</a:t>
            </a:r>
          </a:p>
          <a:p>
            <a:r>
              <a:rPr lang="en-US" sz="1600" baseline="0" dirty="0" smtClean="0"/>
              <a:t>Danger – will cause harm</a:t>
            </a:r>
          </a:p>
          <a:p>
            <a:r>
              <a:rPr lang="en-US" sz="1600" baseline="0" dirty="0" smtClean="0"/>
              <a:t>Warning – may cause harm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Hydrochloric acid  </a:t>
            </a:r>
            <a:r>
              <a:rPr lang="en-US" sz="1600" baseline="0" dirty="0" smtClean="0"/>
              <a:t>– </a:t>
            </a:r>
            <a:r>
              <a:rPr lang="en-US" sz="1600" baseline="0" dirty="0" smtClean="0"/>
              <a:t>6M-12M Concentrated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20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Your professor will provide you with the safety information you need to know before your start conducting your lab experiment.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Your experiments have been analyzed and procedures have been developed to provide you information you can use to conduct the experiment safely.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Just like the chemicals</a:t>
            </a:r>
            <a:r>
              <a:rPr lang="en-US" baseline="0" dirty="0" smtClean="0"/>
              <a:t> we use at home- containers will have safety information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Oil – Avoid prolonged or repeated skin contact, thoroughly wash exposed area with soap and water.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Deep Woods Off! – Caution - Physical &amp; Chemical Hazards – Flammable – Contents under Pressure, Keep away from Heat, Sparks, and open flame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Zep Stainless Steel Polish – Danger – Flammable contents under pressure, Sensitizer</a:t>
            </a:r>
          </a:p>
          <a:p>
            <a:endParaRPr lang="en-US" baseline="0" dirty="0" smtClean="0"/>
          </a:p>
          <a:p>
            <a:r>
              <a:rPr lang="en-US" dirty="0" smtClean="0"/>
              <a:t>To learn more about a specific chemical. Read it’s Safety Data Sheet (SDS).</a:t>
            </a:r>
          </a:p>
          <a:p>
            <a:r>
              <a:rPr lang="en-US" dirty="0" smtClean="0"/>
              <a:t>It contains 16 sections and contains</a:t>
            </a:r>
            <a:r>
              <a:rPr lang="en-US" baseline="0" dirty="0" smtClean="0"/>
              <a:t> hazard statements</a:t>
            </a:r>
            <a:r>
              <a:rPr lang="en-US" dirty="0" smtClean="0"/>
              <a:t>, and precautions that can be followed to work safety with the material.</a:t>
            </a:r>
          </a:p>
          <a:p>
            <a:endParaRPr lang="en-US" baseline="0" dirty="0" smtClean="0"/>
          </a:p>
          <a:p>
            <a:pPr defTabSz="931774">
              <a:defRPr/>
            </a:pPr>
            <a:r>
              <a:rPr lang="en-US" dirty="0"/>
              <a:t>It contains hazard statements, and precautions that can be followed to work safety with the material.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76F8-F65F-4762-BC7B-E16CBF985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3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8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3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A1D64-45E7-407B-A619-2D252AAF532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C5C6F-42BD-46F4-9220-22C904CB3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77" y="1905000"/>
            <a:ext cx="2362200" cy="353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3124200"/>
            <a:ext cx="5791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400" b="1" dirty="0"/>
              <a:t>Safety in Academic Chemistry Laboratories  </a:t>
            </a:r>
          </a:p>
          <a:p>
            <a:pPr algn="just"/>
            <a:r>
              <a:rPr lang="en-US" dirty="0" smtClean="0"/>
              <a:t> Source: American Chemical Society (ACS) 8</a:t>
            </a:r>
            <a:r>
              <a:rPr lang="en-US" baseline="30000" dirty="0" smtClean="0"/>
              <a:t>th</a:t>
            </a:r>
            <a:r>
              <a:rPr lang="en-US" dirty="0" smtClean="0"/>
              <a:t> Edition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48376"/>
            <a:ext cx="6718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Laboratory Safety Awareness Training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37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58531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u="sng" dirty="0"/>
              <a:t>R</a:t>
            </a:r>
            <a:r>
              <a:rPr lang="en-US" sz="3000" dirty="0"/>
              <a:t>AMP Concept - </a:t>
            </a:r>
            <a:r>
              <a:rPr lang="en-US" sz="3000" b="1" dirty="0"/>
              <a:t>R</a:t>
            </a:r>
            <a:r>
              <a:rPr lang="en-US" sz="3000" dirty="0"/>
              <a:t>ecognize  Hazards</a:t>
            </a:r>
            <a:endParaRPr lang="en-US" sz="3000" b="1" dirty="0"/>
          </a:p>
          <a:p>
            <a:pPr marL="0" indent="0" algn="ctr">
              <a:buNone/>
            </a:pPr>
            <a:endParaRPr lang="en-US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Precautionary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for all chemicals: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P103    Read label before use.</a:t>
            </a:r>
          </a:p>
          <a:p>
            <a:r>
              <a:rPr lang="en-US" dirty="0">
                <a:solidFill>
                  <a:schemeClr val="tx1"/>
                </a:solidFill>
              </a:rPr>
              <a:t>P202    Do not handle until all safety precautions have been read and understood.</a:t>
            </a:r>
          </a:p>
          <a:p>
            <a:r>
              <a:rPr lang="en-US" dirty="0">
                <a:solidFill>
                  <a:schemeClr val="tx1"/>
                </a:solidFill>
              </a:rPr>
              <a:t>P233    Keep container tightly closed.</a:t>
            </a:r>
          </a:p>
          <a:p>
            <a:r>
              <a:rPr lang="en-US" dirty="0">
                <a:solidFill>
                  <a:schemeClr val="tx1"/>
                </a:solidFill>
              </a:rPr>
              <a:t>P261    Avoid breathing dust/fume/gas/mist/vapor/spray.</a:t>
            </a:r>
          </a:p>
          <a:p>
            <a:r>
              <a:rPr lang="en-US" dirty="0">
                <a:solidFill>
                  <a:schemeClr val="tx1"/>
                </a:solidFill>
              </a:rPr>
              <a:t>P262    Do not get in eyes, on skin, or on clothing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/>
              <a:t>P264    </a:t>
            </a:r>
            <a:r>
              <a:rPr lang="en-US" dirty="0" smtClean="0">
                <a:highlight>
                  <a:srgbClr val="FFFF00"/>
                </a:highlight>
              </a:rPr>
              <a:t>Wash </a:t>
            </a:r>
            <a:r>
              <a:rPr lang="en-US" dirty="0">
                <a:highlight>
                  <a:srgbClr val="FFFF00"/>
                </a:highlight>
              </a:rPr>
              <a:t>skin thoroughly after handling</a:t>
            </a:r>
            <a:r>
              <a:rPr lang="en-US" dirty="0" smtClean="0">
                <a:highlight>
                  <a:srgbClr val="FFFF00"/>
                </a:highlight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P280    </a:t>
            </a:r>
            <a:r>
              <a:rPr lang="en-US" dirty="0" smtClean="0">
                <a:highlight>
                  <a:srgbClr val="FFFF00"/>
                </a:highlight>
              </a:rPr>
              <a:t>Wear </a:t>
            </a:r>
            <a:r>
              <a:rPr lang="en-US" dirty="0">
                <a:highlight>
                  <a:srgbClr val="FFFF00"/>
                </a:highlight>
              </a:rPr>
              <a:t>protective gloves/protective clothing/eye protection/ face protection. 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P281    Use personal protective equipment as required.	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Special circumstances/considerations:</a:t>
            </a:r>
          </a:p>
          <a:p>
            <a:r>
              <a:rPr lang="en-US" dirty="0">
                <a:solidFill>
                  <a:schemeClr val="tx1"/>
                </a:solidFill>
              </a:rPr>
              <a:t>P263    Avoid contact during pregnancy/while nursing.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7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76200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      R</a:t>
            </a:r>
            <a:r>
              <a:rPr lang="en-US" sz="2800" b="1" u="sng" dirty="0" smtClean="0"/>
              <a:t>A</a:t>
            </a:r>
            <a:r>
              <a:rPr lang="en-US" sz="2800" dirty="0" smtClean="0"/>
              <a:t>MP Concept - </a:t>
            </a:r>
            <a:r>
              <a:rPr lang="en-US" sz="2800" b="1" dirty="0" smtClean="0"/>
              <a:t>A</a:t>
            </a:r>
            <a:r>
              <a:rPr lang="en-US" sz="2800" dirty="0" smtClean="0"/>
              <a:t>ssess the Risk of hazards </a:t>
            </a:r>
          </a:p>
          <a:p>
            <a:endParaRPr lang="en-US" sz="2800" dirty="0" smtClean="0"/>
          </a:p>
          <a:p>
            <a:r>
              <a:rPr lang="en-US" sz="2800" dirty="0" smtClean="0"/>
              <a:t>RISK = Combination of: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Impact of Risk</a:t>
            </a:r>
            <a:r>
              <a:rPr lang="en-US" sz="2800" dirty="0" smtClean="0"/>
              <a:t> the consequences if it occurs,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Probability of Risk </a:t>
            </a:r>
            <a:r>
              <a:rPr lang="en-US" sz="2800" dirty="0" smtClean="0"/>
              <a:t>likelihood </a:t>
            </a:r>
            <a:r>
              <a:rPr lang="en-US" sz="2800" dirty="0"/>
              <a:t>of an unwanted incident </a:t>
            </a:r>
            <a:r>
              <a:rPr lang="en-US" sz="2800" dirty="0" smtClean="0"/>
              <a:t>occurring (</a:t>
            </a:r>
            <a:r>
              <a:rPr lang="en-US" sz="2800" dirty="0"/>
              <a:t>0 – 100</a:t>
            </a:r>
            <a:r>
              <a:rPr lang="en-US" sz="2800" dirty="0" smtClean="0"/>
              <a:t>%), it’s related to the </a:t>
            </a:r>
            <a:r>
              <a:rPr lang="en-US" sz="2800" b="1" dirty="0" smtClean="0"/>
              <a:t>frequency</a:t>
            </a:r>
            <a:r>
              <a:rPr lang="en-US" sz="2800" dirty="0" smtClean="0"/>
              <a:t> of exposure to the hazard.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64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762000"/>
            <a:ext cx="7848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</a:t>
            </a:r>
            <a:r>
              <a:rPr lang="en-US" sz="2800" b="1" u="sng" dirty="0"/>
              <a:t>A</a:t>
            </a:r>
            <a:r>
              <a:rPr lang="en-US" sz="2800" dirty="0"/>
              <a:t>MP Concept - </a:t>
            </a:r>
            <a:r>
              <a:rPr lang="en-US" sz="2800" b="1" dirty="0"/>
              <a:t>A</a:t>
            </a:r>
            <a:r>
              <a:rPr lang="en-US" sz="2800" dirty="0"/>
              <a:t>ssess the Risk of hazards </a:t>
            </a:r>
            <a:endParaRPr lang="en-US" sz="2800" dirty="0" smtClean="0"/>
          </a:p>
          <a:p>
            <a:pPr algn="ctr"/>
            <a:endParaRPr lang="en-US" sz="2800" dirty="0" smtClean="0"/>
          </a:p>
          <a:p>
            <a:r>
              <a:rPr lang="en-US" sz="2400" dirty="0" smtClean="0"/>
              <a:t>Items to </a:t>
            </a:r>
            <a:r>
              <a:rPr lang="en-US" sz="2400" b="1" dirty="0" smtClean="0"/>
              <a:t>A</a:t>
            </a:r>
            <a:r>
              <a:rPr lang="en-US" sz="2400" dirty="0" smtClean="0"/>
              <a:t>ssess risk include the extent of exposure: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Dose</a:t>
            </a:r>
            <a:r>
              <a:rPr lang="en-US" sz="2400" dirty="0" smtClean="0"/>
              <a:t> – (strength</a:t>
            </a:r>
            <a:r>
              <a:rPr lang="en-US" sz="2400" dirty="0"/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diluted, concentrated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smtClean="0"/>
              <a:t>Duration</a:t>
            </a:r>
            <a:r>
              <a:rPr lang="en-US" sz="2400" dirty="0" smtClean="0"/>
              <a:t> – (how long it lasts</a:t>
            </a:r>
            <a:r>
              <a:rPr lang="en-US" sz="2400" dirty="0"/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seconds, minutes, hours 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smtClean="0"/>
              <a:t>Frequency</a:t>
            </a:r>
            <a:r>
              <a:rPr lang="en-US" sz="2400" dirty="0" smtClean="0"/>
              <a:t> – (how any times</a:t>
            </a:r>
            <a:r>
              <a:rPr lang="en-US" sz="2400" dirty="0"/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one time, several times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400" b="1" dirty="0" smtClean="0"/>
              <a:t>Route</a:t>
            </a:r>
            <a:r>
              <a:rPr lang="en-US" sz="2400" dirty="0" smtClean="0"/>
              <a:t> – (how it affects your body</a:t>
            </a:r>
            <a:r>
              <a:rPr lang="en-US" sz="2400" dirty="0"/>
              <a:t>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skin, eyes, mucus membranes, lungs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smtClean="0"/>
              <a:t>Inherent Toxicity </a:t>
            </a:r>
            <a:r>
              <a:rPr lang="en-US" sz="2400" dirty="0"/>
              <a:t>-</a:t>
            </a:r>
            <a:r>
              <a:rPr lang="en-US" sz="2400" dirty="0" smtClean="0"/>
              <a:t> </a:t>
            </a:r>
            <a:r>
              <a:rPr lang="en-US" sz="2400" dirty="0"/>
              <a:t>acute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Single exposure</a:t>
            </a:r>
            <a:r>
              <a:rPr lang="en-US" sz="2400" dirty="0"/>
              <a:t>)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</a:t>
            </a:r>
            <a:r>
              <a:rPr lang="en-US" sz="2400" dirty="0"/>
              <a:t>-  chronic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Repeated or Long-term exposure</a:t>
            </a:r>
            <a:r>
              <a:rPr lang="en-US" sz="2400" dirty="0" smtClean="0"/>
              <a:t>)</a:t>
            </a:r>
          </a:p>
          <a:p>
            <a:endParaRPr lang="en-US" sz="2800" dirty="0"/>
          </a:p>
          <a:p>
            <a:r>
              <a:rPr lang="en-US" sz="2800" dirty="0" smtClean="0"/>
              <a:t>Procedures can </a:t>
            </a:r>
            <a:r>
              <a:rPr lang="en-US" sz="2800" b="1" dirty="0" smtClean="0"/>
              <a:t>M</a:t>
            </a:r>
            <a:r>
              <a:rPr lang="en-US" sz="2800" dirty="0" smtClean="0"/>
              <a:t>inimize these items to the lowest amount possible.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67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077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</a:t>
            </a:r>
            <a:r>
              <a:rPr lang="en-US" sz="2800" b="1" u="sng" dirty="0" smtClean="0"/>
              <a:t>M</a:t>
            </a:r>
            <a:r>
              <a:rPr lang="en-US" sz="2800" dirty="0" smtClean="0"/>
              <a:t>P Concept – </a:t>
            </a:r>
            <a:r>
              <a:rPr lang="en-US" sz="2800" b="1" dirty="0" smtClean="0"/>
              <a:t>M</a:t>
            </a:r>
            <a:r>
              <a:rPr lang="en-US" sz="2800" dirty="0" smtClean="0"/>
              <a:t>inimize the risks of hazards</a:t>
            </a:r>
            <a:endParaRPr lang="en-US" sz="2800" dirty="0"/>
          </a:p>
          <a:p>
            <a:endParaRPr lang="en-US" sz="1200" dirty="0"/>
          </a:p>
          <a:p>
            <a:r>
              <a:rPr lang="en-US" sz="2400" dirty="0" smtClean="0"/>
              <a:t>Procedures to </a:t>
            </a:r>
            <a:r>
              <a:rPr lang="en-US" sz="2400" b="1" dirty="0" smtClean="0"/>
              <a:t>M</a:t>
            </a:r>
            <a:r>
              <a:rPr lang="en-US" sz="2400" dirty="0" smtClean="0"/>
              <a:t>inimize the risks of hazards in the laboratory</a:t>
            </a:r>
            <a:endParaRPr lang="en-US" sz="2400" dirty="0"/>
          </a:p>
          <a:p>
            <a:endParaRPr lang="en-US" sz="1200" dirty="0" smtClean="0"/>
          </a:p>
          <a:p>
            <a:pPr marL="514350" indent="-514350">
              <a:buAutoNum type="arabicPeriod"/>
            </a:pPr>
            <a:r>
              <a:rPr lang="en-US" sz="2400" dirty="0" smtClean="0"/>
              <a:t>Store </a:t>
            </a:r>
            <a:r>
              <a:rPr lang="en-US" sz="2400" dirty="0" smtClean="0"/>
              <a:t>books, backpacks, coats etc. </a:t>
            </a:r>
            <a:r>
              <a:rPr lang="en-US" sz="2400" dirty="0" smtClean="0"/>
              <a:t>on side </a:t>
            </a:r>
            <a:r>
              <a:rPr lang="en-US" sz="2400" dirty="0" smtClean="0"/>
              <a:t>benches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/>
              <a:t>No eating or drinking or applying cosmetics in </a:t>
            </a:r>
            <a:r>
              <a:rPr lang="en-US" sz="2400" dirty="0" smtClean="0"/>
              <a:t>lab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 smtClean="0"/>
              <a:t>Safety glasses or goggles are required at all times.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/>
              <a:t>Wearing </a:t>
            </a:r>
            <a:r>
              <a:rPr lang="en-US" sz="2400" dirty="0" smtClean="0"/>
              <a:t>clothing </a:t>
            </a:r>
            <a:r>
              <a:rPr lang="en-US" sz="2400" dirty="0"/>
              <a:t>that cover the </a:t>
            </a:r>
            <a:r>
              <a:rPr lang="en-US" sz="2400" dirty="0" smtClean="0"/>
              <a:t>skin (shorts past knee)</a:t>
            </a:r>
          </a:p>
          <a:p>
            <a:pPr marL="514350" indent="-514350">
              <a:buFontTx/>
              <a:buAutoNum type="arabicPeriod"/>
            </a:pPr>
            <a:r>
              <a:rPr lang="en-US" sz="2400" dirty="0" smtClean="0"/>
              <a:t>Shoes - No open toes or sandals, (shoes with openings)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/>
              <a:t>Tie back or constrain long hair 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 smtClean="0"/>
              <a:t>Move </a:t>
            </a:r>
            <a:r>
              <a:rPr lang="en-US" sz="2400" dirty="0"/>
              <a:t>carefully and slowly, do not </a:t>
            </a:r>
            <a:r>
              <a:rPr lang="en-US" sz="2400" dirty="0" smtClean="0"/>
              <a:t>startle </a:t>
            </a:r>
            <a:r>
              <a:rPr lang="en-US" sz="2400" dirty="0" smtClean="0"/>
              <a:t>others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/>
              <a:t>Keeping containers tightly closed when not in </a:t>
            </a:r>
            <a:r>
              <a:rPr lang="en-US" sz="2400" dirty="0" smtClean="0"/>
              <a:t>use</a:t>
            </a:r>
          </a:p>
          <a:p>
            <a:pPr marL="514350" indent="-514350">
              <a:buFontTx/>
              <a:buAutoNum type="arabicPeriod"/>
            </a:pPr>
            <a:r>
              <a:rPr lang="en-US" sz="2400" dirty="0"/>
              <a:t>Proper labeling containers or </a:t>
            </a:r>
            <a:r>
              <a:rPr lang="en-US" sz="2400" dirty="0" smtClean="0"/>
              <a:t>glassware</a:t>
            </a:r>
          </a:p>
          <a:p>
            <a:pPr marL="514350" indent="-514350">
              <a:buFontTx/>
              <a:buAutoNum type="arabicPeriod"/>
            </a:pPr>
            <a:r>
              <a:rPr lang="en-US" sz="2400" dirty="0" smtClean="0"/>
              <a:t>Read the procedure before coming to lab</a:t>
            </a:r>
            <a:endParaRPr lang="en-US" sz="2400" dirty="0" smtClean="0"/>
          </a:p>
          <a:p>
            <a:pPr marL="514350" indent="-514350">
              <a:buFontTx/>
              <a:buAutoNum type="arabicPeriod"/>
            </a:pPr>
            <a:r>
              <a:rPr lang="en-US" sz="2400" dirty="0"/>
              <a:t>Follow instructions for proper disposal of lab </a:t>
            </a:r>
            <a:r>
              <a:rPr lang="en-US" sz="2400" dirty="0" smtClean="0"/>
              <a:t>waste – ask professor if unsure.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907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28600"/>
            <a:ext cx="78486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2800" dirty="0" smtClean="0"/>
              <a:t>Procedures  (Cont.)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0070C0"/>
                </a:solidFill>
              </a:rPr>
              <a:t>Equipment Care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Clean </a:t>
            </a:r>
            <a:r>
              <a:rPr lang="en-US" sz="2400" dirty="0" smtClean="0"/>
              <a:t>balances (use brushes for powders and crystals), </a:t>
            </a:r>
            <a:r>
              <a:rPr lang="en-US" sz="2400" dirty="0"/>
              <a:t>and </a:t>
            </a:r>
            <a:r>
              <a:rPr lang="en-US" sz="2400" dirty="0" smtClean="0"/>
              <a:t>hotplates (damp paper towel) </a:t>
            </a:r>
            <a:r>
              <a:rPr lang="en-US" sz="2400" dirty="0"/>
              <a:t>after </a:t>
            </a:r>
            <a:r>
              <a:rPr lang="en-US" sz="2400" dirty="0" smtClean="0"/>
              <a:t>use (if spills occurred).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Final Cleanup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Clean </a:t>
            </a:r>
            <a:r>
              <a:rPr lang="en-US" sz="2400" dirty="0" smtClean="0"/>
              <a:t>up your work area, wipe down workstation, clean glassware, and carefully place your items in your drawer.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Last Item</a:t>
            </a:r>
          </a:p>
          <a:p>
            <a:r>
              <a:rPr lang="en-US" sz="2400" dirty="0" smtClean="0"/>
              <a:t>Always wash </a:t>
            </a:r>
            <a:r>
              <a:rPr lang="en-US" sz="2400" dirty="0"/>
              <a:t>your hands before leaving lab (right before collecting your personal items)</a:t>
            </a:r>
          </a:p>
          <a:p>
            <a:pPr marL="457200" indent="-457200">
              <a:buAutoNum type="arabicPeriod" startAt="7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864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762000"/>
            <a:ext cx="861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RA</a:t>
            </a:r>
            <a:r>
              <a:rPr lang="en-US" sz="3200" b="1" u="sng" dirty="0"/>
              <a:t>M</a:t>
            </a:r>
            <a:r>
              <a:rPr lang="en-US" sz="3200" dirty="0"/>
              <a:t>P Concept – </a:t>
            </a:r>
            <a:r>
              <a:rPr lang="en-US" sz="3200" b="1" dirty="0"/>
              <a:t>M</a:t>
            </a:r>
            <a:r>
              <a:rPr lang="en-US" sz="3200" dirty="0"/>
              <a:t>inimize the risks of hazards</a:t>
            </a:r>
          </a:p>
          <a:p>
            <a:endParaRPr lang="en-US" sz="1200" dirty="0" smtClean="0"/>
          </a:p>
          <a:p>
            <a:r>
              <a:rPr lang="en-US" sz="2400" dirty="0" smtClean="0"/>
              <a:t>Examples of Engineering Controls to </a:t>
            </a:r>
            <a:r>
              <a:rPr lang="en-US" sz="2400" b="1" dirty="0" smtClean="0"/>
              <a:t>M</a:t>
            </a:r>
            <a:r>
              <a:rPr lang="en-US" sz="2400" dirty="0" smtClean="0"/>
              <a:t>inimize the risk </a:t>
            </a:r>
            <a:r>
              <a:rPr lang="en-US" sz="2400" dirty="0"/>
              <a:t>of chemical exposure from </a:t>
            </a:r>
            <a:r>
              <a:rPr lang="en-US" sz="2400" dirty="0" smtClean="0"/>
              <a:t>fumes or mists </a:t>
            </a:r>
            <a:r>
              <a:rPr lang="en-US" sz="2400" dirty="0"/>
              <a:t>to </a:t>
            </a:r>
            <a:r>
              <a:rPr lang="en-US" sz="2400" dirty="0" smtClean="0"/>
              <a:t>your respiratory system. (Mucus membranes, airway and lungs)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2800" dirty="0" smtClean="0"/>
          </a:p>
          <a:p>
            <a:r>
              <a:rPr lang="en-US" sz="2800" dirty="0" smtClean="0"/>
              <a:t>Fume Hoods</a:t>
            </a:r>
            <a:r>
              <a:rPr lang="en-US" sz="2800" dirty="0"/>
              <a:t> </a:t>
            </a:r>
            <a:r>
              <a:rPr lang="en-US" sz="2800" dirty="0" smtClean="0"/>
              <a:t>     and        Biohazard Safety Cabinets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4"/>
          <a:stretch/>
        </p:blipFill>
        <p:spPr>
          <a:xfrm>
            <a:off x="457200" y="2667000"/>
            <a:ext cx="2263828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 rot="16200000">
            <a:off x="4006179" y="2534615"/>
            <a:ext cx="3505200" cy="37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662863" cy="6203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RA</a:t>
            </a:r>
            <a:r>
              <a:rPr lang="en-US" sz="2800" b="1" u="sng" dirty="0"/>
              <a:t>M</a:t>
            </a:r>
            <a:r>
              <a:rPr lang="en-US" sz="2800" dirty="0"/>
              <a:t>P Concept – </a:t>
            </a:r>
            <a:r>
              <a:rPr lang="en-US" sz="2800" b="1" dirty="0"/>
              <a:t>M</a:t>
            </a:r>
            <a:r>
              <a:rPr lang="en-US" sz="2800" dirty="0"/>
              <a:t>inimize the risks of hazards</a:t>
            </a:r>
          </a:p>
          <a:p>
            <a:pPr marL="0" indent="0" algn="ctr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use, function and selection of </a:t>
            </a:r>
            <a:r>
              <a:rPr lang="en-US" b="1" u="sng" dirty="0">
                <a:solidFill>
                  <a:schemeClr val="tx1"/>
                </a:solidFill>
              </a:rPr>
              <a:t>personal protective </a:t>
            </a:r>
            <a:r>
              <a:rPr lang="en-US" b="1" u="sng" dirty="0" smtClean="0">
                <a:solidFill>
                  <a:schemeClr val="tx1"/>
                </a:solidFill>
              </a:rPr>
              <a:t>equipment</a:t>
            </a:r>
            <a:r>
              <a:rPr lang="en-US" b="1" dirty="0" smtClean="0">
                <a:solidFill>
                  <a:schemeClr val="tx1"/>
                </a:solidFill>
              </a:rPr>
              <a:t> to minimize the risk of chemical exposure to your eyes.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Eye protection: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</a:rPr>
              <a:t>safety glasses with side shields or goggles </a:t>
            </a:r>
            <a:r>
              <a:rPr lang="en-US" sz="2800" i="1" dirty="0">
                <a:solidFill>
                  <a:schemeClr val="tx1"/>
                </a:solidFill>
              </a:rPr>
              <a:t>required when using glassware, or working with chemicals. </a:t>
            </a:r>
            <a:endParaRPr lang="en-US" sz="2800" i="1" dirty="0" smtClean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Goggles </a:t>
            </a:r>
            <a:r>
              <a:rPr lang="en-US" sz="2800" i="1" dirty="0">
                <a:solidFill>
                  <a:schemeClr val="tx1"/>
                </a:solidFill>
              </a:rPr>
              <a:t>provide </a:t>
            </a:r>
            <a:r>
              <a:rPr lang="en-US" sz="2800" i="1" dirty="0" smtClean="0">
                <a:solidFill>
                  <a:schemeClr val="tx1"/>
                </a:solidFill>
              </a:rPr>
              <a:t>the most </a:t>
            </a:r>
          </a:p>
          <a:p>
            <a:pPr marL="0" indent="0"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protection </a:t>
            </a:r>
            <a:r>
              <a:rPr lang="en-US" sz="2800" i="1" dirty="0">
                <a:solidFill>
                  <a:schemeClr val="tx1"/>
                </a:solidFill>
              </a:rPr>
              <a:t>from impact </a:t>
            </a:r>
            <a:endParaRPr lang="en-US" sz="28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and </a:t>
            </a:r>
            <a:r>
              <a:rPr lang="en-US" sz="2800" i="1" dirty="0">
                <a:solidFill>
                  <a:schemeClr val="tx1"/>
                </a:solidFill>
              </a:rPr>
              <a:t>chemical splash hazards. 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281" y="3276600"/>
            <a:ext cx="2661958" cy="31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6628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RA</a:t>
            </a:r>
            <a:r>
              <a:rPr lang="en-US" sz="2800" b="1" u="sng" dirty="0"/>
              <a:t>M</a:t>
            </a:r>
            <a:r>
              <a:rPr lang="en-US" sz="2800" dirty="0"/>
              <a:t>P Concept – </a:t>
            </a:r>
            <a:r>
              <a:rPr lang="en-US" sz="2800" b="1" dirty="0"/>
              <a:t>M</a:t>
            </a:r>
            <a:r>
              <a:rPr lang="en-US" sz="2800" dirty="0"/>
              <a:t>inimize the risks of hazards</a:t>
            </a:r>
          </a:p>
          <a:p>
            <a:pPr marL="0" indent="0" algn="ctr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use, function and selection of </a:t>
            </a:r>
            <a:r>
              <a:rPr lang="en-US" b="1" u="sng" dirty="0">
                <a:solidFill>
                  <a:schemeClr val="tx1"/>
                </a:solidFill>
              </a:rPr>
              <a:t>personal protective </a:t>
            </a:r>
            <a:r>
              <a:rPr lang="en-US" b="1" u="sng" dirty="0" smtClean="0">
                <a:solidFill>
                  <a:schemeClr val="tx1"/>
                </a:solidFill>
              </a:rPr>
              <a:t>equipment</a:t>
            </a:r>
            <a:r>
              <a:rPr lang="en-US" b="1" dirty="0"/>
              <a:t> to minimize the risk of chemical </a:t>
            </a:r>
            <a:r>
              <a:rPr lang="en-US" b="1" dirty="0" smtClean="0"/>
              <a:t>exposure</a:t>
            </a:r>
            <a:r>
              <a:rPr lang="en-US" b="1" dirty="0"/>
              <a:t> </a:t>
            </a:r>
            <a:r>
              <a:rPr lang="en-US" b="1" dirty="0" smtClean="0"/>
              <a:t>to your hands. 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Gloves:</a:t>
            </a:r>
            <a:r>
              <a:rPr lang="en-US" sz="2800" i="1" dirty="0">
                <a:solidFill>
                  <a:schemeClr val="tx1"/>
                </a:solidFill>
              </a:rPr>
              <a:t> chemical resistant Nitrile gloves are available. </a:t>
            </a:r>
            <a:endParaRPr lang="en-US" sz="2800" i="1" dirty="0" smtClean="0">
              <a:solidFill>
                <a:schemeClr val="tx1"/>
              </a:solidFill>
            </a:endParaRPr>
          </a:p>
          <a:p>
            <a:r>
              <a:rPr lang="en-US" sz="2800" i="1" dirty="0" smtClean="0"/>
              <a:t>Wash off any contamination </a:t>
            </a:r>
          </a:p>
          <a:p>
            <a:r>
              <a:rPr lang="en-US" sz="2800" i="1" dirty="0" smtClean="0"/>
              <a:t>Change as soon as feasible</a:t>
            </a:r>
          </a:p>
          <a:p>
            <a:pPr marL="0" indent="0">
              <a:buNone/>
            </a:pPr>
            <a:r>
              <a:rPr lang="en-US" sz="2800" i="1" dirty="0" smtClean="0"/>
              <a:t> to do so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6250" b="34375"/>
          <a:stretch/>
        </p:blipFill>
        <p:spPr>
          <a:xfrm>
            <a:off x="5181600" y="2971800"/>
            <a:ext cx="2971800" cy="26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662863" cy="6356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RA</a:t>
            </a:r>
            <a:r>
              <a:rPr lang="en-US" sz="2800" b="1" u="sng" dirty="0"/>
              <a:t>M</a:t>
            </a:r>
            <a:r>
              <a:rPr lang="en-US" sz="2800" dirty="0"/>
              <a:t>P Concept – </a:t>
            </a:r>
            <a:r>
              <a:rPr lang="en-US" sz="2800" b="1" dirty="0"/>
              <a:t>M</a:t>
            </a:r>
            <a:r>
              <a:rPr lang="en-US" sz="2800" dirty="0"/>
              <a:t>inimize the risks of hazards</a:t>
            </a:r>
          </a:p>
          <a:p>
            <a:pPr marL="0" indent="0">
              <a:buNone/>
            </a:pPr>
            <a:endParaRPr lang="en-US" sz="1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The use, function and selection of </a:t>
            </a:r>
            <a:r>
              <a:rPr lang="en-US" sz="2000" b="1" u="sng" dirty="0"/>
              <a:t>personal protective equipment</a:t>
            </a:r>
            <a:r>
              <a:rPr lang="en-US" sz="2000" b="1" dirty="0"/>
              <a:t> to minimize the risk of chemical exposure to your hands</a:t>
            </a:r>
            <a:r>
              <a:rPr lang="en-US" sz="2000" b="1" dirty="0" smtClean="0"/>
              <a:t>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Gloves cont.</a:t>
            </a:r>
          </a:p>
          <a:p>
            <a:r>
              <a:rPr lang="en-US" i="1" dirty="0" smtClean="0"/>
              <a:t>Breakthrough times (BT) for commonly used chemicals  </a:t>
            </a:r>
          </a:p>
          <a:p>
            <a:pPr marL="0" indent="0">
              <a:buNone/>
            </a:pPr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sz="1700" i="1" dirty="0" smtClean="0"/>
              <a:t>Source: VWR NORTH Hand Protection Chemical Resistance Guide</a:t>
            </a:r>
          </a:p>
          <a:p>
            <a:r>
              <a:rPr lang="en-US" i="1" dirty="0" smtClean="0"/>
              <a:t>No glove is chemical proof, gloves have limitations…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08733"/>
              </p:ext>
            </p:extLst>
          </p:nvPr>
        </p:nvGraphicFramePr>
        <p:xfrm>
          <a:off x="838200" y="2362200"/>
          <a:ext cx="647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7629">
                  <a:extLst>
                    <a:ext uri="{9D8B030D-6E8A-4147-A177-3AD203B41FA5}">
                      <a16:colId xmlns:a16="http://schemas.microsoft.com/office/drawing/2014/main" val="1328916835"/>
                    </a:ext>
                  </a:extLst>
                </a:gridCol>
                <a:gridCol w="1889371">
                  <a:extLst>
                    <a:ext uri="{9D8B030D-6E8A-4147-A177-3AD203B41FA5}">
                      <a16:colId xmlns:a16="http://schemas.microsoft.com/office/drawing/2014/main" val="146430732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Chemical Name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BT  Nitrile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083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Acetic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acid 38 %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38 min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71631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Ammonium</a:t>
                      </a:r>
                      <a:r>
                        <a:rPr lang="en-US" sz="2000" b="1" baseline="0" dirty="0" smtClean="0"/>
                        <a:t> hydroxide 29%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2.2</a:t>
                      </a:r>
                      <a:r>
                        <a:rPr lang="en-US" sz="2000" b="1" baseline="0" dirty="0" smtClean="0"/>
                        <a:t> 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92521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Hydrochloric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&gt; 6 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63981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Nitric acid 10%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&gt; 8 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7031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Sodium hydroxide 50%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&gt;</a:t>
                      </a:r>
                      <a:r>
                        <a:rPr lang="en-US" sz="2000" b="1" baseline="0" dirty="0" smtClean="0"/>
                        <a:t> 8 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0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5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6628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RA</a:t>
            </a:r>
            <a:r>
              <a:rPr lang="en-US" sz="2800" b="1" u="sng" dirty="0"/>
              <a:t>M</a:t>
            </a:r>
            <a:r>
              <a:rPr lang="en-US" sz="2800" dirty="0"/>
              <a:t>P Concept – </a:t>
            </a:r>
            <a:r>
              <a:rPr lang="en-US" sz="2800" b="1" dirty="0"/>
              <a:t>M</a:t>
            </a:r>
            <a:r>
              <a:rPr lang="en-US" sz="2800" dirty="0"/>
              <a:t>inimize the risks of hazards</a:t>
            </a:r>
          </a:p>
          <a:p>
            <a:pPr marL="0" indent="0" algn="ctr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The use, function and selection of </a:t>
            </a:r>
            <a:r>
              <a:rPr lang="en-US" b="1" u="sng" dirty="0" smtClean="0">
                <a:solidFill>
                  <a:schemeClr val="tx1"/>
                </a:solidFill>
              </a:rPr>
              <a:t>personal protective equipment</a:t>
            </a:r>
            <a:r>
              <a:rPr lang="en-US" b="1" dirty="0"/>
              <a:t> </a:t>
            </a:r>
            <a:r>
              <a:rPr lang="en-US" b="1" dirty="0" smtClean="0"/>
              <a:t>to minimize the risk from extreme temperatures.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 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i="1" dirty="0" smtClean="0"/>
              <a:t>Specialty Gloves: </a:t>
            </a:r>
            <a:r>
              <a:rPr lang="en-US" sz="2800" i="1" dirty="0" smtClean="0"/>
              <a:t>heat resistant gloves are available for removing items from the autoclave and drying ovens. Cryogenic gloves are available for refilling liquid nitrogen.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40625" r="41807" b="12500"/>
          <a:stretch/>
        </p:blipFill>
        <p:spPr>
          <a:xfrm>
            <a:off x="1052806" y="3730784"/>
            <a:ext cx="2285999" cy="2206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68952" y="2849626"/>
            <a:ext cx="2201758" cy="3919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1" y="5937238"/>
            <a:ext cx="2882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en-US" sz="2400" dirty="0"/>
              <a:t>Heat resistant gloves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8887" y="5910274"/>
            <a:ext cx="279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Cold resistant gloves</a:t>
            </a:r>
          </a:p>
        </p:txBody>
      </p:sp>
    </p:spTree>
    <p:extLst>
      <p:ext uri="{BB962C8B-B14F-4D97-AF65-F5344CB8AC3E}">
        <p14:creationId xmlns:p14="http://schemas.microsoft.com/office/powerpoint/2010/main" val="7129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Objective </a:t>
            </a:r>
            <a:r>
              <a:rPr lang="en-US" dirty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today’s </a:t>
            </a:r>
            <a:br>
              <a:rPr lang="en-US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Safety Awareness 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86000"/>
            <a:ext cx="7696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Introduce you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concept to maintain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safe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procedures to follow to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eliminate and/or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minimize risks of hazards in the </a:t>
            </a:r>
            <a:r>
              <a:rPr lang="en-US" sz="3200" dirty="0" smtClean="0"/>
              <a:t>lab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6628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RA</a:t>
            </a:r>
            <a:r>
              <a:rPr lang="en-US" sz="2800" b="1" u="sng" dirty="0" smtClean="0"/>
              <a:t>M</a:t>
            </a:r>
            <a:r>
              <a:rPr lang="en-US" sz="2800" dirty="0" smtClean="0"/>
              <a:t>P </a:t>
            </a:r>
            <a:r>
              <a:rPr lang="en-US" sz="2800" dirty="0"/>
              <a:t>Concept – </a:t>
            </a:r>
            <a:r>
              <a:rPr lang="en-US" sz="2800" b="1" dirty="0"/>
              <a:t>M</a:t>
            </a:r>
            <a:r>
              <a:rPr lang="en-US" sz="2800" dirty="0"/>
              <a:t>inimize the risks of hazards</a:t>
            </a:r>
          </a:p>
          <a:p>
            <a:pPr marL="0" lvl="0" indent="0" algn="ctr">
              <a:buNone/>
            </a:pPr>
            <a:endParaRPr lang="en-US" sz="1200" b="1" i="1" dirty="0"/>
          </a:p>
          <a:p>
            <a:pPr marL="0" lvl="0" indent="0"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Inspection </a:t>
            </a:r>
            <a:r>
              <a:rPr lang="en-US" sz="2800" b="1" i="1" dirty="0">
                <a:solidFill>
                  <a:schemeClr val="tx1"/>
                </a:solidFill>
              </a:rPr>
              <a:t>of glassware before </a:t>
            </a:r>
            <a:r>
              <a:rPr lang="en-US" sz="2800" b="1" i="1" dirty="0" smtClean="0">
                <a:solidFill>
                  <a:schemeClr val="tx1"/>
                </a:solidFill>
              </a:rPr>
              <a:t>using, to minimize the risk of cuts or lacerations to skin: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endParaRPr lang="en-US" sz="2800" i="1" dirty="0"/>
          </a:p>
          <a:p>
            <a:pPr lvl="0"/>
            <a:r>
              <a:rPr lang="en-US" sz="2800" i="1" dirty="0" smtClean="0">
                <a:solidFill>
                  <a:schemeClr val="tx1"/>
                </a:solidFill>
              </a:rPr>
              <a:t>Always </a:t>
            </a:r>
            <a:r>
              <a:rPr lang="en-US" sz="2800" i="1" dirty="0">
                <a:solidFill>
                  <a:schemeClr val="tx1"/>
                </a:solidFill>
              </a:rPr>
              <a:t>check glassware </a:t>
            </a:r>
            <a:r>
              <a:rPr lang="en-US" sz="2800" i="1" dirty="0" smtClean="0">
                <a:solidFill>
                  <a:schemeClr val="tx1"/>
                </a:solidFill>
              </a:rPr>
              <a:t>for chips, </a:t>
            </a:r>
            <a:r>
              <a:rPr lang="en-US" sz="2800" i="1" dirty="0">
                <a:solidFill>
                  <a:schemeClr val="tx1"/>
                </a:solidFill>
              </a:rPr>
              <a:t>hairline cracks, star cracks on bottom of test tubes.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9999"/>
          <a:stretch/>
        </p:blipFill>
        <p:spPr>
          <a:xfrm>
            <a:off x="2311590" y="2895600"/>
            <a:ext cx="3073023" cy="3581400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5384613" y="2819400"/>
            <a:ext cx="3116451" cy="24384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Chipped beaker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3972787" y="3352800"/>
            <a:ext cx="978408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143000" y="5562600"/>
            <a:ext cx="6096000" cy="914400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Ask your TA for a replacement.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1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RA</a:t>
            </a:r>
            <a:r>
              <a:rPr lang="en-US" sz="2800" b="1" u="sng" dirty="0" smtClean="0"/>
              <a:t>M</a:t>
            </a:r>
            <a:r>
              <a:rPr lang="en-US" sz="2800" dirty="0" smtClean="0"/>
              <a:t>P </a:t>
            </a:r>
            <a:r>
              <a:rPr lang="en-US" sz="2800" dirty="0"/>
              <a:t>Concept – </a:t>
            </a:r>
            <a:r>
              <a:rPr lang="en-US" sz="2800" b="1" dirty="0"/>
              <a:t>M</a:t>
            </a:r>
            <a:r>
              <a:rPr lang="en-US" sz="2800" dirty="0"/>
              <a:t>inimize the risks of </a:t>
            </a:r>
            <a:r>
              <a:rPr lang="en-US" sz="2800" dirty="0" smtClean="0"/>
              <a:t>hazards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12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i="1" dirty="0" smtClean="0"/>
              <a:t>To </a:t>
            </a:r>
            <a:r>
              <a:rPr lang="en-US" b="1" i="1" dirty="0"/>
              <a:t>minimize the risk of cuts or lacerations to skin</a:t>
            </a:r>
            <a:r>
              <a:rPr lang="en-US" b="1" i="1" dirty="0" smtClean="0"/>
              <a:t>:</a:t>
            </a:r>
          </a:p>
          <a:p>
            <a:pPr marL="0" indent="0">
              <a:buNone/>
            </a:pPr>
            <a:r>
              <a:rPr lang="en-US" b="1" i="1" dirty="0" smtClean="0"/>
              <a:t>Follow procedures for</a:t>
            </a:r>
            <a:r>
              <a:rPr lang="en-US" i="1" dirty="0" smtClean="0"/>
              <a:t> </a:t>
            </a:r>
            <a:r>
              <a:rPr lang="en-US" b="1" i="1" dirty="0"/>
              <a:t>b</a:t>
            </a:r>
            <a:r>
              <a:rPr lang="en-US" b="1" i="1" dirty="0" smtClean="0">
                <a:solidFill>
                  <a:schemeClr val="tx1"/>
                </a:solidFill>
              </a:rPr>
              <a:t>roken or flawed glassware disposal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</a:p>
          <a:p>
            <a:pPr marL="0" lvl="0" indent="0">
              <a:buNone/>
            </a:pPr>
            <a:endParaRPr lang="en-US" sz="1400" i="1" dirty="0" smtClean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</a:rPr>
              <a:t>Flawed (cracks, chips) notify a TA for replacement</a:t>
            </a:r>
            <a:endParaRPr lang="en-US" sz="2800" i="1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i="1" dirty="0" smtClean="0">
                <a:solidFill>
                  <a:schemeClr val="tx1"/>
                </a:solidFill>
              </a:rPr>
              <a:t>Notify a TA for cleanup of broken glass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810000"/>
            <a:ext cx="3429000" cy="27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949" t="24150" r="18317" b="24525"/>
          <a:stretch/>
        </p:blipFill>
        <p:spPr>
          <a:xfrm>
            <a:off x="152400" y="1295400"/>
            <a:ext cx="8782792" cy="541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609600"/>
            <a:ext cx="4035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i="1" dirty="0"/>
              <a:t>Remember no bare hands!</a:t>
            </a:r>
          </a:p>
        </p:txBody>
      </p:sp>
    </p:spTree>
    <p:extLst>
      <p:ext uri="{BB962C8B-B14F-4D97-AF65-F5344CB8AC3E}">
        <p14:creationId xmlns:p14="http://schemas.microsoft.com/office/powerpoint/2010/main" val="32402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74" y="350866"/>
            <a:ext cx="6714451" cy="61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4800"/>
            <a:ext cx="77390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RA</a:t>
            </a:r>
            <a:r>
              <a:rPr lang="en-US" sz="2800" b="1" u="sng" dirty="0" smtClean="0"/>
              <a:t>M</a:t>
            </a:r>
            <a:r>
              <a:rPr lang="en-US" sz="2800" dirty="0" smtClean="0"/>
              <a:t>P </a:t>
            </a:r>
            <a:r>
              <a:rPr lang="en-US" sz="2800" dirty="0"/>
              <a:t>Concept – </a:t>
            </a:r>
            <a:r>
              <a:rPr lang="en-US" sz="2800" b="1" dirty="0"/>
              <a:t>M</a:t>
            </a:r>
            <a:r>
              <a:rPr lang="en-US" sz="2800" dirty="0"/>
              <a:t>inimize the risks of </a:t>
            </a:r>
            <a:r>
              <a:rPr lang="en-US" sz="2800" dirty="0" smtClean="0"/>
              <a:t>hazards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M</a:t>
            </a:r>
            <a:r>
              <a:rPr lang="en-US" sz="2800" i="1" dirty="0" smtClean="0">
                <a:solidFill>
                  <a:schemeClr val="tx1"/>
                </a:solidFill>
              </a:rPr>
              <a:t>inimize the risk of chemical exposure to hands </a:t>
            </a:r>
          </a:p>
          <a:p>
            <a:pPr marL="0" lvl="0" indent="0"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Clean </a:t>
            </a:r>
            <a:r>
              <a:rPr lang="en-US" sz="2800" b="1" i="1" dirty="0">
                <a:solidFill>
                  <a:schemeClr val="tx1"/>
                </a:solidFill>
              </a:rPr>
              <a:t>up </a:t>
            </a:r>
            <a:r>
              <a:rPr lang="en-US" sz="2800" b="1" i="1" dirty="0" smtClean="0"/>
              <a:t>Balance pans</a:t>
            </a:r>
            <a:r>
              <a:rPr lang="en-US" sz="2800" i="1" dirty="0" smtClean="0">
                <a:solidFill>
                  <a:schemeClr val="tx1"/>
                </a:solidFill>
              </a:rPr>
              <a:t> after use </a:t>
            </a:r>
          </a:p>
          <a:p>
            <a:pPr marL="0" lvl="0" indent="0">
              <a:buNone/>
            </a:pPr>
            <a:endParaRPr lang="en-US" sz="1200" i="1" dirty="0"/>
          </a:p>
          <a:p>
            <a:pPr marL="0" lvl="0" indent="0"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Please </a:t>
            </a:r>
            <a:r>
              <a:rPr lang="en-US" sz="2800" i="1" dirty="0">
                <a:solidFill>
                  <a:schemeClr val="tx1"/>
                </a:solidFill>
              </a:rPr>
              <a:t>leave it as clean or cleaner than you found it.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9" y="3045388"/>
            <a:ext cx="4681537" cy="3234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80657"/>
            <a:ext cx="4572000" cy="3163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triped Right Arrow 4"/>
          <p:cNvSpPr/>
          <p:nvPr/>
        </p:nvSpPr>
        <p:spPr>
          <a:xfrm>
            <a:off x="6182588" y="3775646"/>
            <a:ext cx="1046024" cy="32290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>
            <a:off x="1143000" y="3937100"/>
            <a:ext cx="1046024" cy="32290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905" y="381000"/>
            <a:ext cx="7739063" cy="6280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   </a:t>
            </a:r>
            <a:r>
              <a:rPr lang="en-US" dirty="0"/>
              <a:t>RA</a:t>
            </a:r>
            <a:r>
              <a:rPr lang="en-US" b="1" u="sng" dirty="0"/>
              <a:t>M</a:t>
            </a:r>
            <a:r>
              <a:rPr lang="en-US" dirty="0"/>
              <a:t>P Concept – </a:t>
            </a:r>
            <a:r>
              <a:rPr lang="en-US" b="1" dirty="0"/>
              <a:t>M</a:t>
            </a:r>
            <a:r>
              <a:rPr lang="en-US" dirty="0"/>
              <a:t>inimize the risks of hazards</a:t>
            </a:r>
            <a:endParaRPr lang="en-US" b="1" i="1" dirty="0"/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Proper disposal</a:t>
            </a:r>
            <a:r>
              <a:rPr lang="en-US" i="1" dirty="0">
                <a:solidFill>
                  <a:schemeClr val="tx1"/>
                </a:solidFill>
              </a:rPr>
              <a:t> - capture all flammable, toxic, or corrosive wastes. The Professor will give special instructions before performing experiment.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i="1" dirty="0"/>
              <a:t>P</a:t>
            </a:r>
            <a:r>
              <a:rPr lang="en-US" i="1" dirty="0" smtClean="0">
                <a:solidFill>
                  <a:schemeClr val="tx1"/>
                </a:solidFill>
              </a:rPr>
              <a:t>our </a:t>
            </a:r>
            <a:r>
              <a:rPr lang="en-US" i="1" dirty="0">
                <a:solidFill>
                  <a:schemeClr val="tx1"/>
                </a:solidFill>
              </a:rPr>
              <a:t>wastes into a </a:t>
            </a:r>
            <a:r>
              <a:rPr lang="en-US" i="1" dirty="0" smtClean="0">
                <a:solidFill>
                  <a:schemeClr val="tx1"/>
                </a:solidFill>
              </a:rPr>
              <a:t>designated labeled container </a:t>
            </a:r>
            <a:r>
              <a:rPr lang="en-US" i="1" dirty="0">
                <a:solidFill>
                  <a:schemeClr val="tx1"/>
                </a:solidFill>
              </a:rPr>
              <a:t>in the </a:t>
            </a:r>
            <a:r>
              <a:rPr lang="en-US" i="1" dirty="0" smtClean="0">
                <a:solidFill>
                  <a:schemeClr val="tx1"/>
                </a:solidFill>
              </a:rPr>
              <a:t>fume hood.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 </a:t>
            </a: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</a:rPr>
              <a:t>Most General CHEM lab waste can </a:t>
            </a:r>
          </a:p>
          <a:p>
            <a:pPr marL="0" indent="0">
              <a:buNone/>
            </a:pPr>
            <a:r>
              <a:rPr lang="en-US" i="1" dirty="0"/>
              <a:t>u</a:t>
            </a:r>
            <a:r>
              <a:rPr lang="en-US" i="1" dirty="0" smtClean="0">
                <a:solidFill>
                  <a:schemeClr val="tx1"/>
                </a:solidFill>
              </a:rPr>
              <a:t>sually be neutralized and treated.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69091"/>
            <a:ext cx="3048000" cy="36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6280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   </a:t>
            </a:r>
            <a:r>
              <a:rPr lang="en-US" dirty="0"/>
              <a:t>RA</a:t>
            </a:r>
            <a:r>
              <a:rPr lang="en-US" b="1" u="sng" dirty="0"/>
              <a:t>M</a:t>
            </a:r>
            <a:r>
              <a:rPr lang="en-US" dirty="0"/>
              <a:t>P Concept – </a:t>
            </a:r>
            <a:r>
              <a:rPr lang="en-US" b="1" dirty="0"/>
              <a:t>M</a:t>
            </a:r>
            <a:r>
              <a:rPr lang="en-US" dirty="0"/>
              <a:t>inimize the risks of hazards</a:t>
            </a:r>
            <a:endParaRPr lang="en-US" b="1" i="1" dirty="0"/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M</a:t>
            </a:r>
            <a:r>
              <a:rPr lang="en-US" i="1" dirty="0" smtClean="0">
                <a:solidFill>
                  <a:schemeClr val="tx1"/>
                </a:solidFill>
              </a:rPr>
              <a:t>inimize the risk of chemical exposure (explosions, container failure due to incompatible wastes being combined)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Chemical </a:t>
            </a:r>
            <a:r>
              <a:rPr lang="en-US" b="1" i="1" dirty="0">
                <a:solidFill>
                  <a:schemeClr val="tx1"/>
                </a:solidFill>
              </a:rPr>
              <a:t>waste </a:t>
            </a:r>
            <a:r>
              <a:rPr lang="en-US" b="1" i="1" dirty="0" smtClean="0">
                <a:solidFill>
                  <a:schemeClr val="tx1"/>
                </a:solidFill>
              </a:rPr>
              <a:t>management procedures at St. Norbert </a:t>
            </a:r>
            <a:r>
              <a:rPr lang="en-US" b="1" i="1" dirty="0" smtClean="0">
                <a:solidFill>
                  <a:schemeClr val="tx1"/>
                </a:solidFill>
              </a:rPr>
              <a:t>College for upper level classes.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Proper disposal</a:t>
            </a:r>
            <a:r>
              <a:rPr lang="en-US" i="1" dirty="0">
                <a:solidFill>
                  <a:schemeClr val="tx1"/>
                </a:solidFill>
              </a:rPr>
              <a:t> - capture all flammable, toxic, or corrosive wastes. The Professor will give special instructions before performing experiment.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i="1" dirty="0"/>
              <a:t>P</a:t>
            </a:r>
            <a:r>
              <a:rPr lang="en-US" i="1" dirty="0" smtClean="0">
                <a:solidFill>
                  <a:schemeClr val="tx1"/>
                </a:solidFill>
              </a:rPr>
              <a:t>our </a:t>
            </a:r>
            <a:r>
              <a:rPr lang="en-US" i="1" dirty="0">
                <a:solidFill>
                  <a:schemeClr val="tx1"/>
                </a:solidFill>
              </a:rPr>
              <a:t>wastes into a </a:t>
            </a:r>
            <a:r>
              <a:rPr lang="en-US" i="1" dirty="0" smtClean="0">
                <a:solidFill>
                  <a:schemeClr val="tx1"/>
                </a:solidFill>
              </a:rPr>
              <a:t>designated labeled container </a:t>
            </a:r>
            <a:r>
              <a:rPr lang="en-US" i="1" dirty="0">
                <a:solidFill>
                  <a:schemeClr val="tx1"/>
                </a:solidFill>
              </a:rPr>
              <a:t>in the </a:t>
            </a:r>
            <a:r>
              <a:rPr lang="en-US" i="1" dirty="0" smtClean="0">
                <a:solidFill>
                  <a:schemeClr val="tx1"/>
                </a:solidFill>
              </a:rPr>
              <a:t>fume hood.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91000"/>
            <a:ext cx="5943600" cy="21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585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for Emergencies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4.3.7 </a:t>
            </a:r>
            <a:r>
              <a:rPr lang="en-US" sz="2800" b="1" dirty="0">
                <a:solidFill>
                  <a:schemeClr val="tx1"/>
                </a:solidFill>
              </a:rPr>
              <a:t>Emergency procedures for fire, injury, chemical exposure, and chemical spill situations. 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2" y="2286000"/>
            <a:ext cx="7184232" cy="40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58531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RAM</a:t>
            </a:r>
            <a:r>
              <a:rPr lang="en-US" b="1" u="sng" dirty="0"/>
              <a:t>P</a:t>
            </a:r>
            <a:r>
              <a:rPr lang="en-US" b="1" dirty="0"/>
              <a:t> </a:t>
            </a:r>
            <a:r>
              <a:rPr lang="en-US" dirty="0"/>
              <a:t>Concept – </a:t>
            </a:r>
            <a:r>
              <a:rPr lang="en-US" b="1" dirty="0"/>
              <a:t>P</a:t>
            </a:r>
            <a:r>
              <a:rPr lang="en-US" dirty="0"/>
              <a:t>repare for Emergencies</a:t>
            </a:r>
            <a:endParaRPr lang="en-US" sz="26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i="1" dirty="0" smtClean="0">
                <a:solidFill>
                  <a:schemeClr val="tx1"/>
                </a:solidFill>
              </a:rPr>
              <a:t>Fire </a:t>
            </a:r>
            <a:r>
              <a:rPr lang="en-US" sz="2600" b="1" i="1" dirty="0">
                <a:solidFill>
                  <a:schemeClr val="tx1"/>
                </a:solidFill>
              </a:rPr>
              <a:t>prevention and </a:t>
            </a:r>
            <a:r>
              <a:rPr lang="en-US" sz="2600" b="1" i="1" dirty="0" smtClean="0">
                <a:solidFill>
                  <a:schemeClr val="tx1"/>
                </a:solidFill>
              </a:rPr>
              <a:t>fire emergency response:</a:t>
            </a:r>
          </a:p>
          <a:p>
            <a:pPr marL="0" indent="0">
              <a:buNone/>
            </a:pPr>
            <a:r>
              <a:rPr lang="en-US" sz="2600" b="1" i="1" dirty="0" smtClean="0"/>
              <a:t>Prevention -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i="1" dirty="0">
                <a:solidFill>
                  <a:schemeClr val="tx1"/>
                </a:solidFill>
              </a:rPr>
              <a:t>U</a:t>
            </a:r>
            <a:r>
              <a:rPr lang="en-US" sz="2600" i="1" dirty="0" smtClean="0">
                <a:solidFill>
                  <a:schemeClr val="tx1"/>
                </a:solidFill>
              </a:rPr>
              <a:t>se </a:t>
            </a:r>
            <a:r>
              <a:rPr lang="en-US" sz="2600" i="1" dirty="0">
                <a:solidFill>
                  <a:schemeClr val="tx1"/>
                </a:solidFill>
              </a:rPr>
              <a:t>hotplates </a:t>
            </a:r>
            <a:r>
              <a:rPr lang="en-US" sz="2600" i="1" dirty="0" smtClean="0">
                <a:solidFill>
                  <a:schemeClr val="tx1"/>
                </a:solidFill>
              </a:rPr>
              <a:t>or sand baths instead of Bunsen </a:t>
            </a:r>
            <a:r>
              <a:rPr lang="en-US" sz="2600" i="1" dirty="0">
                <a:solidFill>
                  <a:schemeClr val="tx1"/>
                </a:solidFill>
              </a:rPr>
              <a:t>burners, if possible, to heat liquids</a:t>
            </a:r>
            <a:r>
              <a:rPr lang="en-US" sz="26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600" i="1" dirty="0" smtClean="0"/>
              <a:t>Maintain clearance between hot surfaces and flammable materials.</a:t>
            </a:r>
            <a:r>
              <a:rPr lang="en-US" sz="2600" i="1" dirty="0">
                <a:solidFill>
                  <a:schemeClr val="tx1"/>
                </a:solidFill>
              </a:rPr>
              <a:t> </a:t>
            </a:r>
            <a:endParaRPr lang="en-US" sz="26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200" b="1" i="1" dirty="0"/>
          </a:p>
          <a:p>
            <a:pPr marL="0" indent="0">
              <a:buNone/>
            </a:pPr>
            <a:r>
              <a:rPr lang="en-US" sz="2600" b="1" i="1" dirty="0" smtClean="0"/>
              <a:t>Emergency Response -</a:t>
            </a:r>
            <a:endParaRPr lang="en-US" sz="26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i="1" dirty="0" smtClean="0"/>
              <a:t>F</a:t>
            </a:r>
            <a:r>
              <a:rPr lang="en-US" sz="2600" b="1" i="1" dirty="0" smtClean="0">
                <a:solidFill>
                  <a:schemeClr val="tx1"/>
                </a:solidFill>
              </a:rPr>
              <a:t>ire </a:t>
            </a:r>
            <a:r>
              <a:rPr lang="en-US" sz="2600" b="1" i="1" dirty="0">
                <a:solidFill>
                  <a:schemeClr val="tx1"/>
                </a:solidFill>
              </a:rPr>
              <a:t>alarm during class</a:t>
            </a:r>
            <a:r>
              <a:rPr lang="en-US" sz="2600" i="1" dirty="0">
                <a:solidFill>
                  <a:schemeClr val="tx1"/>
                </a:solidFill>
              </a:rPr>
              <a:t>, turn off </a:t>
            </a:r>
            <a:r>
              <a:rPr lang="en-US" sz="2600" i="1" dirty="0" smtClean="0">
                <a:solidFill>
                  <a:schemeClr val="tx1"/>
                </a:solidFill>
              </a:rPr>
              <a:t>equipment </a:t>
            </a:r>
            <a:r>
              <a:rPr lang="en-US" sz="2600" i="1" dirty="0">
                <a:solidFill>
                  <a:schemeClr val="tx1"/>
                </a:solidFill>
              </a:rPr>
              <a:t>and calmly proceed to the nearest exit. </a:t>
            </a:r>
            <a:endParaRPr lang="en-US" sz="26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i="1" dirty="0" smtClean="0"/>
              <a:t>Fire in lab,</a:t>
            </a:r>
            <a:endParaRPr lang="en-US" sz="2600" dirty="0"/>
          </a:p>
          <a:p>
            <a:r>
              <a:rPr lang="en-US" sz="2600" i="1" dirty="0"/>
              <a:t>Turn off heat source; </a:t>
            </a:r>
            <a:r>
              <a:rPr lang="en-US" sz="2600" i="1" dirty="0" smtClean="0"/>
              <a:t>smother flames if </a:t>
            </a:r>
            <a:r>
              <a:rPr lang="en-US" sz="2600" i="1" dirty="0" smtClean="0"/>
              <a:t>possible</a:t>
            </a:r>
          </a:p>
          <a:p>
            <a:r>
              <a:rPr lang="en-US" sz="2600" i="1" dirty="0" smtClean="0"/>
              <a:t>Alert professor and TA - Exit the lab warning others as you follow the exit route. </a:t>
            </a:r>
            <a:r>
              <a:rPr lang="en-US" sz="2600" i="1" dirty="0"/>
              <a:t> </a:t>
            </a:r>
            <a:endParaRPr lang="en-US" sz="2600" dirty="0"/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37" y="417188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</a:t>
            </a:r>
            <a:r>
              <a:rPr lang="en-US" sz="2800" dirty="0" smtClean="0"/>
              <a:t>RAM</a:t>
            </a:r>
            <a:r>
              <a:rPr lang="en-US" sz="2800" b="1" u="sng" dirty="0" smtClean="0"/>
              <a:t>P</a:t>
            </a:r>
            <a:r>
              <a:rPr lang="en-US" sz="2800" b="1" dirty="0" smtClean="0"/>
              <a:t> </a:t>
            </a:r>
            <a:r>
              <a:rPr lang="en-US" sz="2800" dirty="0" smtClean="0"/>
              <a:t>Concept – </a:t>
            </a:r>
            <a:r>
              <a:rPr lang="en-US" sz="2800" b="1" dirty="0" smtClean="0"/>
              <a:t>P</a:t>
            </a:r>
            <a:r>
              <a:rPr lang="en-US" sz="2800" dirty="0" smtClean="0"/>
              <a:t>repare for Emergencies</a:t>
            </a:r>
            <a:endParaRPr lang="en-US" sz="2800" b="1" u="sng" dirty="0" smtClean="0"/>
          </a:p>
          <a:p>
            <a:r>
              <a:rPr lang="en-US" sz="3200" b="1" dirty="0" smtClean="0"/>
              <a:t>P</a:t>
            </a:r>
            <a:r>
              <a:rPr lang="en-US" sz="2800" dirty="0" smtClean="0"/>
              <a:t>repare for emergencies to </a:t>
            </a:r>
            <a:r>
              <a:rPr lang="en-US" sz="2800" dirty="0"/>
              <a:t>m</a:t>
            </a:r>
            <a:r>
              <a:rPr lang="en-US" sz="2800" dirty="0" smtClean="0"/>
              <a:t>inimize harm or injury</a:t>
            </a:r>
          </a:p>
          <a:p>
            <a:endParaRPr lang="en-US" sz="1400" dirty="0"/>
          </a:p>
          <a:p>
            <a:r>
              <a:rPr lang="en-US" sz="2800" dirty="0" smtClean="0"/>
              <a:t>Always report </a:t>
            </a:r>
            <a:r>
              <a:rPr lang="en-US" sz="2800" dirty="0" smtClean="0"/>
              <a:t>injuries </a:t>
            </a:r>
            <a:r>
              <a:rPr lang="en-US" sz="2800" dirty="0" smtClean="0"/>
              <a:t>to </a:t>
            </a:r>
            <a:r>
              <a:rPr lang="en-US" sz="2800" dirty="0" smtClean="0"/>
              <a:t>your professor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Know where the First Aid Kit is Located.         </a:t>
            </a:r>
          </a:p>
          <a:p>
            <a:r>
              <a:rPr lang="en-US" sz="2800" dirty="0" smtClean="0"/>
              <a:t> </a:t>
            </a:r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4776" r="26978" b="14030"/>
          <a:stretch/>
        </p:blipFill>
        <p:spPr>
          <a:xfrm>
            <a:off x="685799" y="2149186"/>
            <a:ext cx="1715594" cy="1422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3432" r="1667" b="38631"/>
          <a:stretch/>
        </p:blipFill>
        <p:spPr>
          <a:xfrm>
            <a:off x="2667000" y="2149186"/>
            <a:ext cx="2666481" cy="1416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4218078"/>
            <a:ext cx="6335605" cy="260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762000"/>
            <a:ext cx="6705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4400" b="1" dirty="0" smtClean="0"/>
              <a:t>RAMP</a:t>
            </a:r>
            <a:r>
              <a:rPr lang="en-US" sz="4000" dirty="0" smtClean="0"/>
              <a:t> concept:</a:t>
            </a:r>
          </a:p>
          <a:p>
            <a:endParaRPr lang="en-US" dirty="0"/>
          </a:p>
          <a:p>
            <a:r>
              <a:rPr lang="en-US" sz="4400" b="1" dirty="0" smtClean="0"/>
              <a:t>R</a:t>
            </a:r>
            <a:r>
              <a:rPr lang="en-US" sz="3200" dirty="0" smtClean="0"/>
              <a:t>ecognize hazards</a:t>
            </a:r>
          </a:p>
          <a:p>
            <a:r>
              <a:rPr lang="en-US" sz="4400" b="1" dirty="0" smtClean="0"/>
              <a:t>A</a:t>
            </a:r>
            <a:r>
              <a:rPr lang="en-US" sz="3200" dirty="0" smtClean="0"/>
              <a:t>ssess the risks of hazards</a:t>
            </a:r>
          </a:p>
          <a:p>
            <a:r>
              <a:rPr lang="en-US" sz="4400" b="1" dirty="0" smtClean="0"/>
              <a:t>M</a:t>
            </a:r>
            <a:r>
              <a:rPr lang="en-US" sz="3200" dirty="0" smtClean="0"/>
              <a:t>inimize the risks of hazards</a:t>
            </a:r>
          </a:p>
          <a:p>
            <a:r>
              <a:rPr lang="en-US" sz="4400" b="1" dirty="0" smtClean="0"/>
              <a:t>P</a:t>
            </a:r>
            <a:r>
              <a:rPr lang="en-US" sz="3200" dirty="0" smtClean="0"/>
              <a:t>repare for emergencies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0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5818632" cy="5821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</a:t>
            </a:r>
            <a:r>
              <a:rPr lang="en-US" sz="2800" dirty="0" smtClean="0"/>
              <a:t>for Emergencies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4.3.7 </a:t>
            </a:r>
            <a:r>
              <a:rPr lang="en-US" sz="2800" b="1" dirty="0">
                <a:solidFill>
                  <a:schemeClr val="tx1"/>
                </a:solidFill>
              </a:rPr>
              <a:t>Emergency procedures </a:t>
            </a:r>
            <a:r>
              <a:rPr lang="en-US" sz="2800" b="1" dirty="0" smtClean="0"/>
              <a:t>for</a:t>
            </a:r>
            <a:r>
              <a:rPr lang="en-US" sz="2800" b="1" dirty="0" smtClean="0">
                <a:solidFill>
                  <a:schemeClr val="tx1"/>
                </a:solidFill>
              </a:rPr>
              <a:t> Chemical exposure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Eyewash/Shower: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location and use. </a:t>
            </a:r>
            <a:endParaRPr lang="en-US" sz="2400" i="1" dirty="0" smtClean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/>
                </a:solidFill>
              </a:rPr>
              <a:t>Wear your eye protection – save your eyesight.</a:t>
            </a:r>
            <a:r>
              <a:rPr lang="en-US" sz="2400" i="1" dirty="0">
                <a:solidFill>
                  <a:schemeClr val="tx1"/>
                </a:solidFill>
              </a:rPr>
              <a:t> 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Always maintain unobstructed access to emergency equipment!</a:t>
            </a:r>
          </a:p>
          <a:p>
            <a:pPr marL="0" indent="0">
              <a:buNone/>
            </a:pPr>
            <a:r>
              <a:rPr lang="en-US" i="1" dirty="0" smtClean="0"/>
              <a:t>Precautionary Statements - response</a:t>
            </a:r>
            <a:endParaRPr lang="en-US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highlight>
                  <a:srgbClr val="FFFF00"/>
                </a:highlight>
              </a:rPr>
              <a:t>IF </a:t>
            </a:r>
            <a:r>
              <a:rPr lang="en-US" dirty="0">
                <a:highlight>
                  <a:srgbClr val="FFFF00"/>
                </a:highlight>
              </a:rPr>
              <a:t>ON SKIN (or hair): Remove/Take Off immediately all contaminated clothing. Rinse skin with water/shower.</a:t>
            </a:r>
          </a:p>
          <a:p>
            <a:pPr marL="0" indent="0">
              <a:buNone/>
            </a:pPr>
            <a:r>
              <a:rPr lang="en-US" dirty="0" smtClean="0">
                <a:highlight>
                  <a:srgbClr val="FFFF00"/>
                </a:highlight>
              </a:rPr>
              <a:t>IF </a:t>
            </a:r>
            <a:r>
              <a:rPr lang="en-US" dirty="0">
                <a:highlight>
                  <a:srgbClr val="FFFF00"/>
                </a:highlight>
              </a:rPr>
              <a:t>IN EYES: Rinse cautiously with water for several minutes. Remove contact lenses, if present and easy to do. Continue rinsing.</a:t>
            </a:r>
          </a:p>
          <a:p>
            <a:pPr marL="0" indent="0">
              <a:buNone/>
            </a:pPr>
            <a:r>
              <a:rPr lang="en-US" dirty="0" smtClean="0"/>
              <a:t>IF INHALED: Move to fresh air.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32" y="1219200"/>
            <a:ext cx="2509838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70821_06494525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0"/>
            <a:ext cx="3857625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486400" y="457200"/>
            <a:ext cx="3505200" cy="4419600"/>
          </a:xfrm>
          <a:prstGeom prst="cloudCallout">
            <a:avLst>
              <a:gd name="adj1" fmla="val -66254"/>
              <a:gd name="adj2" fmla="val 45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Easy one hand operation, hold eye lids open while using eyewash, natural reflex is to blink when water hits your eyes.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83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48263" cy="551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for Emergencies</a:t>
            </a:r>
            <a:endParaRPr lang="en-US" sz="28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4.3.7 </a:t>
            </a:r>
            <a:r>
              <a:rPr lang="en-US" sz="2800" b="1" dirty="0">
                <a:solidFill>
                  <a:schemeClr val="tx1"/>
                </a:solidFill>
              </a:rPr>
              <a:t>Emergency procedures </a:t>
            </a:r>
            <a:r>
              <a:rPr lang="en-US" sz="2800" b="1" dirty="0" smtClean="0">
                <a:solidFill>
                  <a:schemeClr val="tx1"/>
                </a:solidFill>
              </a:rPr>
              <a:t> Access to Emergency Equipment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/>
                </a:solidFill>
              </a:rPr>
              <a:t>Always maintain unobstructed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access to emergency equipment!</a:t>
            </a:r>
          </a:p>
          <a:p>
            <a:r>
              <a:rPr lang="en-US" i="1" dirty="0" smtClean="0"/>
              <a:t>Do not block access with carts, </a:t>
            </a:r>
          </a:p>
          <a:p>
            <a:pPr marL="0" indent="0">
              <a:buNone/>
            </a:pPr>
            <a:r>
              <a:rPr lang="en-US" i="1" dirty="0" smtClean="0"/>
              <a:t>chairs, or anything else.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8268" r="8642" b="9510"/>
          <a:stretch/>
        </p:blipFill>
        <p:spPr>
          <a:xfrm>
            <a:off x="5600700" y="228600"/>
            <a:ext cx="3238500" cy="4811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17141" r="8155" b="15302"/>
          <a:stretch/>
        </p:blipFill>
        <p:spPr>
          <a:xfrm>
            <a:off x="6217793" y="2924839"/>
            <a:ext cx="2621407" cy="3613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 r="25084" b="6601"/>
          <a:stretch/>
        </p:blipFill>
        <p:spPr>
          <a:xfrm>
            <a:off x="4730890" y="2924839"/>
            <a:ext cx="1746109" cy="3613289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4884346"/>
            <a:ext cx="6934200" cy="1524000"/>
          </a:xfrm>
          <a:prstGeom prst="cloudCallout">
            <a:avLst>
              <a:gd name="adj1" fmla="val 34818"/>
              <a:gd name="adj2" fmla="val 599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If you see this… please clear area before starting to work in lab.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915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696200" cy="551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for Emergencies</a:t>
            </a: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4.3.7 </a:t>
            </a:r>
            <a:r>
              <a:rPr lang="en-US" sz="2800" b="1" dirty="0">
                <a:solidFill>
                  <a:schemeClr val="tx1"/>
                </a:solidFill>
              </a:rPr>
              <a:t>Emergency procedures </a:t>
            </a:r>
            <a:r>
              <a:rPr lang="en-US" sz="2800" b="1" dirty="0" smtClean="0"/>
              <a:t>for</a:t>
            </a:r>
            <a:r>
              <a:rPr lang="en-US" sz="2800" b="1" dirty="0" smtClean="0">
                <a:solidFill>
                  <a:schemeClr val="tx1"/>
                </a:solidFill>
              </a:rPr>
              <a:t> Chemical Spills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Small simple spills:</a:t>
            </a:r>
            <a:r>
              <a:rPr lang="en-US" sz="2800" i="1" dirty="0" smtClean="0">
                <a:solidFill>
                  <a:schemeClr val="tx1"/>
                </a:solidFill>
              </a:rPr>
              <a:t> less than a test tube ~ 10 mL </a:t>
            </a:r>
            <a:r>
              <a:rPr lang="en-US" sz="2800" i="1" dirty="0" smtClean="0"/>
              <a:t>use a few of paper  towels for clean up</a:t>
            </a:r>
            <a:r>
              <a:rPr lang="en-US" sz="2800" i="1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endParaRPr lang="en-US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6601"/>
            <a:ext cx="406600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22" y="3276601"/>
            <a:ext cx="4011062" cy="22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867400" cy="5516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for Emergencies</a:t>
            </a:r>
            <a:endParaRPr lang="en-US" sz="2800" b="1" dirty="0"/>
          </a:p>
          <a:p>
            <a:pPr marL="0" indent="0"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Chemical Spills can be simple or complex.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r>
              <a:rPr lang="en-US" sz="2800" b="1" i="1" dirty="0" smtClean="0"/>
              <a:t>Simple Spills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Simple spills: </a:t>
            </a:r>
            <a:r>
              <a:rPr lang="en-US" b="1" i="1" dirty="0" smtClean="0"/>
              <a:t>less than a Liter – clear spill zone. 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Notify your TA or Professor, they will neutralize spills before starting to clean up.</a:t>
            </a:r>
            <a:r>
              <a:rPr lang="en-US" sz="2400" i="1" dirty="0">
                <a:solidFill>
                  <a:schemeClr val="tx1"/>
                </a:solidFill>
              </a:rPr>
              <a:t> </a:t>
            </a:r>
            <a:endParaRPr lang="en-US" sz="2400" i="1" dirty="0" smtClean="0">
              <a:solidFill>
                <a:schemeClr val="tx1"/>
              </a:solidFill>
            </a:endParaRPr>
          </a:p>
          <a:p>
            <a:r>
              <a:rPr lang="en-US" i="1" dirty="0" smtClean="0"/>
              <a:t>Acid spills – use Sodium bicarbonate (Baking Soda)</a:t>
            </a:r>
          </a:p>
          <a:p>
            <a:r>
              <a:rPr lang="en-US" i="1" dirty="0" smtClean="0"/>
              <a:t>Base spills – use Citric acid</a:t>
            </a:r>
            <a:endParaRPr lang="en-US" i="1" dirty="0"/>
          </a:p>
          <a:p>
            <a:r>
              <a:rPr lang="en-US" sz="2400" i="1" dirty="0" smtClean="0">
                <a:solidFill>
                  <a:schemeClr val="tx1"/>
                </a:solidFill>
              </a:rPr>
              <a:t>Use plenty of paper towels for cleanup.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400" b="1" i="1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58398" y="35280600"/>
            <a:ext cx="2592916" cy="5333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895600"/>
            <a:ext cx="2715735" cy="35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6324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RAM</a:t>
            </a:r>
            <a:r>
              <a:rPr lang="en-US" sz="2800" b="1" u="sng" dirty="0"/>
              <a:t>P</a:t>
            </a:r>
            <a:r>
              <a:rPr lang="en-US" sz="2800" b="1" dirty="0"/>
              <a:t> </a:t>
            </a:r>
            <a:r>
              <a:rPr lang="en-US" sz="2800" dirty="0"/>
              <a:t>Concept – </a:t>
            </a:r>
            <a:r>
              <a:rPr lang="en-US" sz="2800" b="1" dirty="0"/>
              <a:t>P</a:t>
            </a:r>
            <a:r>
              <a:rPr lang="en-US" sz="2800" dirty="0"/>
              <a:t>repare for Emergencies</a:t>
            </a:r>
            <a:endParaRPr lang="en-US" sz="2800" b="1" dirty="0"/>
          </a:p>
          <a:p>
            <a:pPr marL="0" indent="0">
              <a:buNone/>
            </a:pPr>
            <a:endParaRPr lang="en-US" sz="1200" b="1" i="1" dirty="0"/>
          </a:p>
          <a:p>
            <a:pPr marL="0" indent="0">
              <a:buNone/>
            </a:pPr>
            <a:r>
              <a:rPr lang="en-US" sz="3200" b="1" i="1" dirty="0" smtClean="0"/>
              <a:t>Complex spills</a:t>
            </a:r>
            <a:endParaRPr lang="en-US" sz="3200" dirty="0">
              <a:highlight>
                <a:srgbClr val="FFFF00"/>
              </a:highlight>
            </a:endParaRP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Complex spills: (rare) </a:t>
            </a:r>
          </a:p>
          <a:p>
            <a:r>
              <a:rPr lang="en-US" b="1" i="1" dirty="0" smtClean="0"/>
              <a:t>Can effect individuals or the environment, may require outside help for cleanup.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Remove ignition sources – if safe to do so.</a:t>
            </a:r>
          </a:p>
          <a:p>
            <a:r>
              <a:rPr lang="en-US" b="1" i="1" dirty="0" smtClean="0"/>
              <a:t>Evacuate the room and wait for further instructions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Large Spills of: volatile chemicals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72" y="2209800"/>
            <a:ext cx="2387352" cy="424418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04800" y="4795166"/>
            <a:ext cx="6019800" cy="1986634"/>
          </a:xfrm>
          <a:prstGeom prst="cloudCallout">
            <a:avLst>
              <a:gd name="adj1" fmla="val 66022"/>
              <a:gd name="adj2" fmla="val -13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tx1"/>
                </a:solidFill>
              </a:rPr>
              <a:t>VERY RARE, IF properly handling containers. (two-hand method, secondary containment, cart with sides)</a:t>
            </a:r>
          </a:p>
        </p:txBody>
      </p:sp>
    </p:spTree>
    <p:extLst>
      <p:ext uri="{BB962C8B-B14F-4D97-AF65-F5344CB8AC3E}">
        <p14:creationId xmlns:p14="http://schemas.microsoft.com/office/powerpoint/2010/main" val="38540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739063" cy="5853113"/>
          </a:xfrm>
        </p:spPr>
        <p:txBody>
          <a:bodyPr>
            <a:normAutofit/>
          </a:bodyPr>
          <a:lstStyle/>
          <a:p>
            <a:pPr lvl="0"/>
            <a:r>
              <a:rPr lang="en-US" b="1" i="1" dirty="0">
                <a:solidFill>
                  <a:schemeClr val="tx1"/>
                </a:solidFill>
              </a:rPr>
              <a:t>If you need assistance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or have any questions</a:t>
            </a:r>
            <a:r>
              <a:rPr lang="en-US" i="1" dirty="0">
                <a:solidFill>
                  <a:schemeClr val="tx1"/>
                </a:solidFill>
              </a:rPr>
              <a:t> about the experiment or procedures please ask.</a:t>
            </a:r>
          </a:p>
          <a:p>
            <a:pPr marL="0" lvl="0" indent="0">
              <a:buNone/>
            </a:pPr>
            <a:endParaRPr lang="en-US" sz="14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i="1" dirty="0"/>
              <a:t>P</a:t>
            </a:r>
            <a:r>
              <a:rPr lang="en-US" sz="2400" i="1" dirty="0" smtClean="0">
                <a:solidFill>
                  <a:schemeClr val="tx1"/>
                </a:solidFill>
              </a:rPr>
              <a:t>erform </a:t>
            </a:r>
            <a:r>
              <a:rPr lang="en-US" sz="2400" i="1" dirty="0">
                <a:solidFill>
                  <a:schemeClr val="tx1"/>
                </a:solidFill>
              </a:rPr>
              <a:t>all experiments in a safe manner, following safety procedures and techniques</a:t>
            </a:r>
            <a:r>
              <a:rPr lang="en-US" sz="2400" i="1" dirty="0" smtClean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en-US" sz="1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 smtClean="0"/>
              <a:t>Remember to</a:t>
            </a:r>
            <a:r>
              <a:rPr lang="en-US" sz="2400" i="1" dirty="0" smtClean="0">
                <a:solidFill>
                  <a:schemeClr val="tx1"/>
                </a:solidFill>
              </a:rPr>
              <a:t> use the </a:t>
            </a:r>
            <a:r>
              <a:rPr lang="en-US" sz="2800" b="1" i="1" dirty="0" smtClean="0">
                <a:solidFill>
                  <a:schemeClr val="tx1"/>
                </a:solidFill>
              </a:rPr>
              <a:t>RAMP</a:t>
            </a:r>
            <a:r>
              <a:rPr lang="en-US" sz="2400" i="1" dirty="0" smtClean="0">
                <a:solidFill>
                  <a:schemeClr val="tx1"/>
                </a:solidFill>
              </a:rPr>
              <a:t> concept to:</a:t>
            </a:r>
          </a:p>
          <a:p>
            <a:r>
              <a:rPr lang="en-US" sz="2800" b="1" i="1" dirty="0" smtClean="0"/>
              <a:t>R</a:t>
            </a:r>
            <a:r>
              <a:rPr lang="en-US" i="1" dirty="0" smtClean="0"/>
              <a:t>ecognize hazards – know what your working with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A</a:t>
            </a:r>
            <a:r>
              <a:rPr lang="en-US" sz="2400" i="1" dirty="0" smtClean="0">
                <a:solidFill>
                  <a:schemeClr val="tx1"/>
                </a:solidFill>
              </a:rPr>
              <a:t>ssess the risks of hazards – know route of exposure</a:t>
            </a:r>
          </a:p>
          <a:p>
            <a:r>
              <a:rPr lang="en-US" sz="2800" b="1" i="1" dirty="0" smtClean="0"/>
              <a:t>M</a:t>
            </a:r>
            <a:r>
              <a:rPr lang="en-US" i="1" dirty="0" smtClean="0"/>
              <a:t>inimize risks – lower concentration, exposure time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P</a:t>
            </a:r>
            <a:r>
              <a:rPr lang="en-US" sz="2400" i="1" dirty="0" smtClean="0">
                <a:solidFill>
                  <a:schemeClr val="tx1"/>
                </a:solidFill>
              </a:rPr>
              <a:t>repare for emergencies – know how to respond</a:t>
            </a:r>
          </a:p>
          <a:p>
            <a:pPr marL="0" indent="0">
              <a:buNone/>
            </a:pPr>
            <a:endParaRPr lang="en-US" sz="2400" i="1" dirty="0">
              <a:solidFill>
                <a:schemeClr val="tx1"/>
              </a:solidFill>
            </a:endParaRPr>
          </a:p>
          <a:p>
            <a:r>
              <a:rPr lang="en-US" i="1" dirty="0" smtClean="0"/>
              <a:t>We </a:t>
            </a:r>
            <a:r>
              <a:rPr lang="en-US" i="1" dirty="0"/>
              <a:t>all have a role in working safely and minimizing risks. 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762000"/>
            <a:ext cx="7467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R</a:t>
            </a:r>
            <a:r>
              <a:rPr lang="en-US" sz="2800" dirty="0"/>
              <a:t>AMP </a:t>
            </a:r>
            <a:r>
              <a:rPr lang="en-US" sz="2800" dirty="0" smtClean="0"/>
              <a:t>Concept - </a:t>
            </a:r>
            <a:r>
              <a:rPr lang="en-US" sz="2800" b="1" dirty="0"/>
              <a:t>R</a:t>
            </a:r>
            <a:r>
              <a:rPr lang="en-US" sz="2800" dirty="0"/>
              <a:t>ecognize  Hazards:</a:t>
            </a:r>
          </a:p>
          <a:p>
            <a:endParaRPr lang="en-US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Hazard = Potential source of danger or harm. 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2400" dirty="0"/>
              <a:t>In the </a:t>
            </a:r>
            <a:r>
              <a:rPr lang="en-US" sz="2400" dirty="0" smtClean="0"/>
              <a:t>lab </a:t>
            </a:r>
            <a:r>
              <a:rPr lang="en-US" sz="2400" dirty="0"/>
              <a:t>you can encounter </a:t>
            </a:r>
            <a:r>
              <a:rPr lang="en-US" sz="2400" dirty="0" smtClean="0"/>
              <a:t>physical, health, or environmental </a:t>
            </a:r>
            <a:r>
              <a:rPr lang="en-US" sz="2400" dirty="0"/>
              <a:t>hazards</a:t>
            </a:r>
            <a:r>
              <a:rPr lang="en-US" sz="2400" dirty="0" smtClean="0"/>
              <a:t>. Labels will have one or more of the Hazard Communication Pictograms.</a:t>
            </a:r>
            <a:endParaRPr lang="en-US" sz="2400" dirty="0"/>
          </a:p>
          <a:p>
            <a:endParaRPr lang="en-US" sz="2800" dirty="0"/>
          </a:p>
          <a:p>
            <a:r>
              <a:rPr lang="en-US" sz="2800" dirty="0" smtClean="0"/>
              <a:t>                    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                     </a:t>
            </a:r>
            <a:endParaRPr lang="en-US" sz="28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74" y="5229927"/>
            <a:ext cx="1219306" cy="121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346" y="4286286"/>
            <a:ext cx="1237595" cy="1237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377" y="5230885"/>
            <a:ext cx="1219306" cy="12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978" y="4246697"/>
            <a:ext cx="1316772" cy="1316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42" y="4264722"/>
            <a:ext cx="1295294" cy="12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62000"/>
            <a:ext cx="8382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R</a:t>
            </a:r>
            <a:r>
              <a:rPr lang="en-US" sz="2800" dirty="0"/>
              <a:t>AMP </a:t>
            </a:r>
            <a:r>
              <a:rPr lang="en-US" sz="2800" dirty="0" smtClean="0"/>
              <a:t>Concept - </a:t>
            </a:r>
            <a:r>
              <a:rPr lang="en-US" sz="2800" b="1" dirty="0"/>
              <a:t>R</a:t>
            </a:r>
            <a:r>
              <a:rPr lang="en-US" sz="2800" dirty="0"/>
              <a:t>ecognize  </a:t>
            </a:r>
            <a:r>
              <a:rPr lang="en-US" sz="2800" dirty="0" smtClean="0"/>
              <a:t>Hazards</a:t>
            </a:r>
            <a:endParaRPr lang="en-US" sz="2800" b="1" dirty="0"/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Pictograms for physical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hazards.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Flammable 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Corrosive to metals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Physical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Toxic - Environmental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400" dirty="0" smtClean="0"/>
              <a:t>Hazardous </a:t>
            </a:r>
            <a:r>
              <a:rPr lang="en-US" sz="2400" dirty="0"/>
              <a:t>to the aquatic </a:t>
            </a:r>
            <a:r>
              <a:rPr lang="en-US" sz="2400" dirty="0" smtClean="0"/>
              <a:t>environment)</a:t>
            </a:r>
            <a:endParaRPr lang="en-US" sz="2400" dirty="0"/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8800"/>
            <a:ext cx="1219306" cy="12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0" y="5181705"/>
            <a:ext cx="1295294" cy="1295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19" y="3496108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79845"/>
            <a:ext cx="77724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</a:t>
            </a:r>
            <a:r>
              <a:rPr lang="en-US" sz="2800" dirty="0" smtClean="0"/>
              <a:t>AMP </a:t>
            </a:r>
            <a:r>
              <a:rPr lang="en-US" sz="2800" dirty="0"/>
              <a:t>Concept - </a:t>
            </a:r>
            <a:r>
              <a:rPr lang="en-US" sz="2800" b="1" dirty="0"/>
              <a:t>R</a:t>
            </a:r>
            <a:r>
              <a:rPr lang="en-US" sz="2800" dirty="0"/>
              <a:t>ecognize  </a:t>
            </a:r>
            <a:r>
              <a:rPr lang="en-US" sz="2800" dirty="0" smtClean="0"/>
              <a:t>Hazards</a:t>
            </a:r>
            <a:endParaRPr lang="en-US" sz="2800" b="1" dirty="0"/>
          </a:p>
          <a:p>
            <a:pPr algn="ctr"/>
            <a:endParaRPr lang="en-US" sz="1400" dirty="0" smtClean="0"/>
          </a:p>
          <a:p>
            <a:r>
              <a:rPr lang="en-US" sz="2800" dirty="0" smtClean="0"/>
              <a:t>Pictograms for Health </a:t>
            </a:r>
            <a:r>
              <a:rPr lang="en-US" sz="2800" dirty="0"/>
              <a:t>hazards.</a:t>
            </a:r>
          </a:p>
          <a:p>
            <a:endParaRPr lang="en-US" sz="2800" dirty="0"/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Skin corrosion, serious eye damage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                      Skin and Eye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Irritant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2" y="3200400"/>
            <a:ext cx="1219306" cy="121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19" y="4953000"/>
            <a:ext cx="1316772" cy="1316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5029200"/>
            <a:ext cx="6799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Carcinogen, Specific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Target Organ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Toxin,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Aspiration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hazard, Respiratory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sensitizer,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Reproductive Toxin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3" y="1619216"/>
            <a:ext cx="1239745" cy="12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7815263" cy="58531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u="sng" dirty="0"/>
              <a:t>R</a:t>
            </a:r>
            <a:r>
              <a:rPr lang="en-US" sz="3000" dirty="0"/>
              <a:t>AMP</a:t>
            </a:r>
            <a:r>
              <a:rPr lang="en-US" sz="2800" dirty="0"/>
              <a:t> Concept - </a:t>
            </a:r>
            <a:r>
              <a:rPr lang="en-US" sz="2800" b="1" dirty="0"/>
              <a:t>R</a:t>
            </a:r>
            <a:r>
              <a:rPr lang="en-US" sz="2800" dirty="0"/>
              <a:t>ecognize  Hazards</a:t>
            </a:r>
            <a:endParaRPr lang="en-US" sz="2800" b="1" dirty="0"/>
          </a:p>
          <a:p>
            <a:pPr marL="0" indent="0" algn="ctr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2800" dirty="0" smtClean="0"/>
              <a:t>Chemical </a:t>
            </a:r>
            <a:r>
              <a:rPr lang="en-US" sz="2800" dirty="0"/>
              <a:t>containers will display symbols to warn users of danger.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Hazards </a:t>
            </a:r>
            <a:r>
              <a:rPr lang="en-US" dirty="0">
                <a:solidFill>
                  <a:schemeClr val="tx1"/>
                </a:solidFill>
              </a:rPr>
              <a:t>Identification (for </a:t>
            </a:r>
            <a:r>
              <a:rPr lang="en-US" dirty="0" smtClean="0">
                <a:solidFill>
                  <a:schemeClr val="tx1"/>
                </a:solidFill>
              </a:rPr>
              <a:t>Acetone)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2.2 GHS Label elements, including precautionary statements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Pictograms   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Signal </a:t>
            </a:r>
            <a:r>
              <a:rPr lang="en-US" sz="2400" b="1" dirty="0" smtClean="0">
                <a:solidFill>
                  <a:schemeClr val="tx1"/>
                </a:solidFill>
              </a:rPr>
              <a:t>word:   </a:t>
            </a:r>
            <a:r>
              <a:rPr lang="en-US" sz="2400" b="1" dirty="0">
                <a:solidFill>
                  <a:srgbClr val="FF0000"/>
                </a:solidFill>
              </a:rPr>
              <a:t>Danger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Hazard Statement(s)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H225		Highly flammable liquid and vapor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H319		Causes serious eye irritation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H336		May cause drowsiness or dizziness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89953"/>
            <a:ext cx="1219306" cy="12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57481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73050"/>
            <a:ext cx="8382000" cy="58531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000" b="1" u="sng" dirty="0"/>
              <a:t>R</a:t>
            </a:r>
            <a:r>
              <a:rPr lang="en-US" sz="3000" dirty="0"/>
              <a:t>AMP</a:t>
            </a:r>
            <a:r>
              <a:rPr lang="en-US" sz="2800" dirty="0"/>
              <a:t> Concept - </a:t>
            </a:r>
            <a:r>
              <a:rPr lang="en-US" sz="2800" b="1" dirty="0"/>
              <a:t>R</a:t>
            </a:r>
            <a:r>
              <a:rPr lang="en-US" sz="2800" dirty="0"/>
              <a:t>ecognize  Hazards</a:t>
            </a:r>
            <a:endParaRPr lang="en-US" sz="2800" b="1" dirty="0"/>
          </a:p>
          <a:p>
            <a:pPr marL="0" indent="0" algn="ctr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2800" dirty="0" smtClean="0"/>
              <a:t>Chemical </a:t>
            </a:r>
            <a:r>
              <a:rPr lang="en-US" sz="2800" dirty="0"/>
              <a:t>containers will display symbols to warn users of danger.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Hazards </a:t>
            </a:r>
            <a:r>
              <a:rPr lang="en-US" dirty="0">
                <a:solidFill>
                  <a:schemeClr val="tx1"/>
                </a:solidFill>
              </a:rPr>
              <a:t>Identification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/>
              <a:t>for </a:t>
            </a:r>
            <a:r>
              <a:rPr lang="en-US" b="1" dirty="0"/>
              <a:t>Hydrochloric acid, 6M-12M </a:t>
            </a:r>
            <a:r>
              <a:rPr lang="en-US" b="1" dirty="0" smtClean="0"/>
              <a:t>– Concentrated</a:t>
            </a:r>
            <a:r>
              <a:rPr lang="en-US" dirty="0" smtClean="0"/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2.2 GHS Label elements, including precautionary statements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Pictograms   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Signal </a:t>
            </a:r>
            <a:r>
              <a:rPr lang="en-US" sz="2400" b="1" dirty="0" smtClean="0">
                <a:solidFill>
                  <a:schemeClr val="tx1"/>
                </a:solidFill>
              </a:rPr>
              <a:t>word:   </a:t>
            </a:r>
            <a:r>
              <a:rPr lang="en-US" sz="2400" b="1" dirty="0">
                <a:solidFill>
                  <a:srgbClr val="FF0000"/>
                </a:solidFill>
              </a:rPr>
              <a:t>Danger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Hazard Statement(s)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H314+318</a:t>
            </a:r>
            <a:r>
              <a:rPr lang="en-US" b="1" dirty="0" smtClean="0"/>
              <a:t>      </a:t>
            </a:r>
            <a:r>
              <a:rPr lang="en-US" sz="2400" b="1" dirty="0" smtClean="0">
                <a:solidFill>
                  <a:schemeClr val="tx1"/>
                </a:solidFill>
              </a:rPr>
              <a:t>Causes severe skin and eye damage 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H332+H302   Harmful </a:t>
            </a:r>
            <a:r>
              <a:rPr lang="en-US" b="1" dirty="0"/>
              <a:t>if swallowed or inhaled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Precaution Statements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P261             Do </a:t>
            </a:r>
            <a:r>
              <a:rPr lang="en-US" b="1" dirty="0"/>
              <a:t>not breathe mist, vapors or spray </a:t>
            </a:r>
          </a:p>
          <a:p>
            <a:pPr marL="0" indent="0">
              <a:buNone/>
            </a:pPr>
            <a:r>
              <a:rPr lang="en-US" b="1" dirty="0" smtClean="0"/>
              <a:t>P270             Do </a:t>
            </a:r>
            <a:r>
              <a:rPr lang="en-US" b="1" dirty="0"/>
              <a:t>not eat, drink or smoke when using this product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37" y="2657008"/>
            <a:ext cx="10668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603" y="2657008"/>
            <a:ext cx="1085195" cy="10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6900863" cy="58531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u="sng" dirty="0"/>
              <a:t>R</a:t>
            </a:r>
            <a:r>
              <a:rPr lang="en-US" sz="3000" dirty="0"/>
              <a:t>AMP Concept - </a:t>
            </a:r>
            <a:r>
              <a:rPr lang="en-US" sz="3000" b="1" dirty="0"/>
              <a:t>R</a:t>
            </a:r>
            <a:r>
              <a:rPr lang="en-US" sz="3000" dirty="0"/>
              <a:t>ecognize  Hazards</a:t>
            </a:r>
            <a:endParaRPr lang="en-US" sz="3000" b="1" dirty="0"/>
          </a:p>
          <a:p>
            <a:pPr marL="0" indent="0" algn="ctr"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/>
              <a:t>Your professor will provide you with the safety information you need to know before your start conducting your lab experiment</a:t>
            </a:r>
            <a:r>
              <a:rPr lang="en-US" sz="2800" dirty="0" smtClean="0"/>
              <a:t>.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To learn more about a specific chemical. Read it’s Safety Data Sheet (SDS).</a:t>
            </a:r>
            <a:r>
              <a:rPr lang="en-US" sz="2800" dirty="0"/>
              <a:t> 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It contains hazard statements, </a:t>
            </a:r>
            <a:r>
              <a:rPr lang="en-US" sz="2800" dirty="0"/>
              <a:t>and precautions that can be followed to work safety with the material.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76600"/>
            <a:ext cx="2209800" cy="14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4385</TotalTime>
  <Words>3448</Words>
  <Application>Microsoft Office PowerPoint</Application>
  <PresentationFormat>On-screen Show (4:3)</PresentationFormat>
  <Paragraphs>594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Adobe Fan Heiti Std B</vt:lpstr>
      <vt:lpstr>Arial</vt:lpstr>
      <vt:lpstr>Calibri</vt:lpstr>
      <vt:lpstr>Calibri Light</vt:lpstr>
      <vt:lpstr>Wingdings</vt:lpstr>
      <vt:lpstr>Office Theme</vt:lpstr>
      <vt:lpstr>PowerPoint Presentation</vt:lpstr>
      <vt:lpstr>Objective of today’s  Safety Awareness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Safety Awareness Training – Hazard Recognition and Control</dc:title>
  <dc:creator>Musser, Mark D</dc:creator>
  <cp:lastModifiedBy>Mark Musser</cp:lastModifiedBy>
  <cp:revision>344</cp:revision>
  <cp:lastPrinted>2019-08-29T16:28:36Z</cp:lastPrinted>
  <dcterms:created xsi:type="dcterms:W3CDTF">2016-01-26T17:45:31Z</dcterms:created>
  <dcterms:modified xsi:type="dcterms:W3CDTF">2019-08-29T16:52:02Z</dcterms:modified>
</cp:coreProperties>
</file>